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77" r:id="rId4"/>
    <p:sldId id="259" r:id="rId5"/>
    <p:sldId id="257" r:id="rId6"/>
    <p:sldId id="269" r:id="rId7"/>
    <p:sldId id="273" r:id="rId8"/>
    <p:sldId id="260" r:id="rId9"/>
    <p:sldId id="261" r:id="rId10"/>
    <p:sldId id="262" r:id="rId11"/>
    <p:sldId id="263" r:id="rId12"/>
    <p:sldId id="266" r:id="rId13"/>
    <p:sldId id="265" r:id="rId14"/>
    <p:sldId id="264" r:id="rId15"/>
    <p:sldId id="267" r:id="rId16"/>
    <p:sldId id="268" r:id="rId17"/>
    <p:sldId id="270" r:id="rId18"/>
    <p:sldId id="271" r:id="rId19"/>
    <p:sldId id="272" r:id="rId20"/>
    <p:sldId id="274" r:id="rId21"/>
    <p:sldId id="276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napToGrid="0">
      <p:cViewPr varScale="1">
        <p:scale>
          <a:sx n="106" d="100"/>
          <a:sy n="106" d="100"/>
        </p:scale>
        <p:origin x="180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2AF82-68BF-4CEE-B238-03AE331D1491}" type="datetimeFigureOut">
              <a:rPr lang="pl-PL" smtClean="0"/>
              <a:t>20.11.2025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CE1DE-3518-464E-9C75-6C307CC07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086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230FD82-632C-DA15-A0C3-9A1A3E78DE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30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723900" y="630800"/>
            <a:ext cx="6682350" cy="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751388" y="1422583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427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3A29D70-A1EF-7E3D-77D8-D0A1818E8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73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625700" y="688717"/>
            <a:ext cx="47824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786737" y="1455017"/>
            <a:ext cx="4114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DE0F854-F2BC-FCC1-E71C-F263456E7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273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760279" y="866800"/>
            <a:ext cx="6341700" cy="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624731" y="2967342"/>
            <a:ext cx="38862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SzPts val="2400"/>
              <a:buNone/>
              <a:defRPr sz="1600"/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SzPts val="2400"/>
              <a:buNone/>
              <a:defRPr sz="1600"/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SzPts val="2400"/>
              <a:buNone/>
              <a:defRPr/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SzPts val="2400"/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AF6DF25-FB3E-FB4B-EB88-942DA49CD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89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644438" y="742033"/>
            <a:ext cx="47824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816962" y="1866283"/>
            <a:ext cx="232395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219261" lvl="3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4pPr>
            <a:lvl5pPr marL="1524076" lvl="4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600"/>
            </a:lvl5pPr>
            <a:lvl6pPr marL="1828891" lvl="5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6pPr>
            <a:lvl7pPr marL="2133707" lvl="6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7pPr>
            <a:lvl8pPr marL="2438522" lvl="7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8pPr>
            <a:lvl9pPr marL="2743337" lvl="8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2"/>
          </p:nvPr>
        </p:nvSpPr>
        <p:spPr>
          <a:xfrm>
            <a:off x="2912462" y="1866283"/>
            <a:ext cx="25707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219261" lvl="3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4pPr>
            <a:lvl5pPr marL="1524076" lvl="4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600"/>
            </a:lvl5pPr>
            <a:lvl6pPr marL="1828891" lvl="5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6pPr>
            <a:lvl7pPr marL="2133707" lvl="6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7pPr>
            <a:lvl8pPr marL="2438522" lvl="7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8pPr>
            <a:lvl9pPr marL="2743337" lvl="8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5FD577B-C9A0-07AE-9D7A-2BE7187A7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20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44438" y="742033"/>
            <a:ext cx="47824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798225" y="2111900"/>
            <a:ext cx="2313600" cy="2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219261" lvl="3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4pPr>
            <a:lvl5pPr marL="1524076" lvl="4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600"/>
            </a:lvl5pPr>
            <a:lvl6pPr marL="1828891" lvl="5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6pPr>
            <a:lvl7pPr marL="2133707" lvl="6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7pPr>
            <a:lvl8pPr marL="2438522" lvl="7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8pPr>
            <a:lvl9pPr marL="2743337" lvl="8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2"/>
          </p:nvPr>
        </p:nvSpPr>
        <p:spPr>
          <a:xfrm>
            <a:off x="3196490" y="2111900"/>
            <a:ext cx="2314650" cy="2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54013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219261" lvl="3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4pPr>
            <a:lvl5pPr marL="1524076" lvl="4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600"/>
            </a:lvl5pPr>
            <a:lvl6pPr marL="1828891" lvl="5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6pPr>
            <a:lvl7pPr marL="2133707" lvl="6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7pPr>
            <a:lvl8pPr marL="2438522" lvl="7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8pPr>
            <a:lvl9pPr marL="2743337" lvl="8" indent="-254013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3A709C6-B12F-50E4-E1E1-C984F4436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66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644438" y="742033"/>
            <a:ext cx="47824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E96713C-4C56-5909-B8BF-AA170BDAE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86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766375" y="569283"/>
            <a:ext cx="568725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3698162" y="1531150"/>
            <a:ext cx="2555850" cy="3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54013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219261" lvl="3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4pPr>
            <a:lvl5pPr marL="1524076" lvl="4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600"/>
            </a:lvl5pPr>
            <a:lvl6pPr marL="1828891" lvl="5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6pPr>
            <a:lvl7pPr marL="2133707" lvl="6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7pPr>
            <a:lvl8pPr marL="2438522" lvl="7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8pPr>
            <a:lvl9pPr marL="2743337" lvl="8" indent="-254013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799487" y="1531150"/>
            <a:ext cx="2361450" cy="31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5E2D49B-15FA-34A7-3F7F-4D7349AA8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41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5185151" y="1791900"/>
            <a:ext cx="3494700" cy="3494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80657" y="1537892"/>
            <a:ext cx="2743200" cy="5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666300" y="745800"/>
            <a:ext cx="47824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10FAC17-0076-B607-072E-E08BBAFCD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85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 amt="44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58738" y="742033"/>
            <a:ext cx="47824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Archivo Black"/>
              <a:buNone/>
              <a:defRPr sz="4400" i="0" u="none" strike="noStrike" cap="none">
                <a:solidFill>
                  <a:schemeClr val="lt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58738" y="1748167"/>
            <a:ext cx="41148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Narrow Medium"/>
              <a:buChar char="•"/>
              <a:defRPr sz="32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Narrow Medium"/>
              <a:buChar char="–"/>
              <a:defRPr sz="28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•"/>
              <a:defRPr sz="24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Narrow Medium"/>
              <a:buChar char="–"/>
              <a:defRPr sz="20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Narrow Medium"/>
              <a:buChar char="»"/>
              <a:defRPr sz="20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Narrow Medium"/>
              <a:buChar char="•"/>
              <a:defRPr sz="20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Narrow Medium"/>
              <a:buChar char="•"/>
              <a:defRPr sz="20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Narrow Medium"/>
              <a:buChar char="•"/>
              <a:defRPr sz="20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Narrow Medium"/>
              <a:buChar char="•"/>
              <a:defRPr sz="200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9pPr>
          </a:lstStyle>
          <a:p>
            <a:endParaRPr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63485C-514A-21C4-96C6-C30433DAA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AE7F5F-3B5E-4CC1-9447-0E08022316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332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5254E-9B61-7C0D-BD3E-68AE909AE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83" y="-108908"/>
            <a:ext cx="9252535" cy="2220775"/>
          </a:xfrm>
        </p:spPr>
        <p:txBody>
          <a:bodyPr>
            <a:normAutofit/>
          </a:bodyPr>
          <a:lstStyle/>
          <a:p>
            <a:pPr algn="ctr"/>
            <a:r>
              <a:rPr lang="pl-PL" sz="5200" dirty="0">
                <a:solidFill>
                  <a:srgbClr val="FFFFFF"/>
                </a:solidFill>
              </a:rPr>
              <a:t>Paradoks Fermiego </a:t>
            </a:r>
            <a:br>
              <a:rPr lang="pl-PL" sz="5200" dirty="0">
                <a:solidFill>
                  <a:srgbClr val="FFFFFF"/>
                </a:solidFill>
              </a:rPr>
            </a:br>
            <a:r>
              <a:rPr lang="pl-PL" sz="5200" dirty="0">
                <a:solidFill>
                  <a:srgbClr val="FFFFFF"/>
                </a:solidFill>
              </a:rPr>
              <a:t>- dlaczego wszechświat milczy?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E1E628F-2782-E161-C67B-1BB95A6FB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59" y="4483574"/>
            <a:ext cx="8692852" cy="2057043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Dr inż. Michał Bujacz</a:t>
            </a:r>
          </a:p>
          <a:p>
            <a:pPr algn="ctr"/>
            <a:r>
              <a:rPr lang="pl-PL" dirty="0">
                <a:solidFill>
                  <a:srgbClr val="FFFFFF"/>
                </a:solidFill>
              </a:rPr>
              <a:t>Instytut Elektroniki</a:t>
            </a:r>
          </a:p>
          <a:p>
            <a:pPr algn="ctr"/>
            <a:endParaRPr lang="pl-PL" dirty="0">
              <a:solidFill>
                <a:srgbClr val="FFFFFF"/>
              </a:solidFill>
            </a:endParaRPr>
          </a:p>
          <a:p>
            <a:pPr algn="ctr"/>
            <a:r>
              <a:rPr lang="pl-PL" dirty="0">
                <a:solidFill>
                  <a:srgbClr val="FFFFFF"/>
                </a:solidFill>
              </a:rPr>
              <a:t>Dni Otwarte Politechniki Łódzkiej 2025 </a:t>
            </a:r>
          </a:p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6" name="Obraz 5" descr="Obraz zawierający Radioteleskop, Radar, na wolnym powietrzu, niebo&#10;&#10;Zawartość wygenerowana przez AI może być niepoprawna.">
            <a:extLst>
              <a:ext uri="{FF2B5EF4-FFF2-40B4-BE49-F238E27FC236}">
                <a16:creationId xmlns:a16="http://schemas.microsoft.com/office/drawing/2014/main" id="{C7519D44-E629-24FF-D91A-E7BB83FC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30" y="1919335"/>
            <a:ext cx="4202910" cy="2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8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5E1A71-AB36-2871-E628-E7E698A7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63" y="560832"/>
            <a:ext cx="8267691" cy="943201"/>
          </a:xfrm>
        </p:spPr>
        <p:txBody>
          <a:bodyPr>
            <a:normAutofit fontScale="90000"/>
          </a:bodyPr>
          <a:lstStyle/>
          <a:p>
            <a:r>
              <a:rPr lang="pl-PL" dirty="0"/>
              <a:t>Powstanie wielokomórkowego życia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6A78AA-0658-4CF0-C57D-EBCCD2B34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063" y="1719319"/>
            <a:ext cx="3963268" cy="3017400"/>
          </a:xfrm>
        </p:spPr>
        <p:txBody>
          <a:bodyPr>
            <a:normAutofit/>
          </a:bodyPr>
          <a:lstStyle/>
          <a:p>
            <a:r>
              <a:rPr lang="pl-PL" sz="2400" dirty="0"/>
              <a:t>Powierzchnia vs objętość </a:t>
            </a:r>
          </a:p>
          <a:p>
            <a:r>
              <a:rPr lang="pl-PL" sz="2400" dirty="0"/>
              <a:t>Limit rozmiaru i złożoności pojedynczej komórki </a:t>
            </a:r>
          </a:p>
          <a:p>
            <a:endParaRPr lang="pl-PL" sz="2400" dirty="0"/>
          </a:p>
          <a:p>
            <a:r>
              <a:rPr lang="pl-PL" sz="2400" dirty="0"/>
              <a:t>Mitochondria!</a:t>
            </a:r>
          </a:p>
          <a:p>
            <a:endParaRPr lang="pl-PL" sz="2400" dirty="0"/>
          </a:p>
        </p:txBody>
      </p:sp>
      <p:pic>
        <p:nvPicPr>
          <p:cNvPr id="6" name="Symbol zastępczy zawartości 5" descr="Obraz zawierający zrzut ekranu, Wielobarwność, kula, światło&#10;&#10;Zawartość wygenerowana przez AI może być niepoprawna.">
            <a:extLst>
              <a:ext uri="{FF2B5EF4-FFF2-40B4-BE49-F238E27FC236}">
                <a16:creationId xmlns:a16="http://schemas.microsoft.com/office/drawing/2014/main" id="{FD2C661B-3687-6475-7220-A9629495788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1850" r="8623"/>
          <a:stretch>
            <a:fillRect/>
          </a:stretch>
        </p:blipFill>
        <p:spPr>
          <a:xfrm rot="5400000">
            <a:off x="2628204" y="4407839"/>
            <a:ext cx="2259441" cy="1591419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B6C4311-B7AD-C0BE-2341-0BD503ECB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3" y="4834550"/>
            <a:ext cx="1987253" cy="146261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B1126A2-3C68-6EFA-8FBB-A14C2AD20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10</a:t>
            </a:fld>
            <a:endParaRPr lang="pl-PL"/>
          </a:p>
        </p:txBody>
      </p:sp>
      <p:pic>
        <p:nvPicPr>
          <p:cNvPr id="7" name="Obraz 6" descr="Obraz zawierający kostka/sześcian&#10;&#10;Zawartość wygenerowana przez AI może być niepoprawna.">
            <a:extLst>
              <a:ext uri="{FF2B5EF4-FFF2-40B4-BE49-F238E27FC236}">
                <a16:creationId xmlns:a16="http://schemas.microsoft.com/office/drawing/2014/main" id="{F3D047B7-05F5-77C3-A4C3-0A36F46DB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18" y="1719319"/>
            <a:ext cx="3804219" cy="2259442"/>
          </a:xfrm>
          <a:prstGeom prst="rect">
            <a:avLst/>
          </a:prstGeom>
        </p:spPr>
      </p:pic>
      <p:pic>
        <p:nvPicPr>
          <p:cNvPr id="10" name="Obraz 9" descr="Obraz zawierający sztuka, design&#10;&#10;Zawartość wygenerowana przez AI może być niepoprawna.">
            <a:extLst>
              <a:ext uri="{FF2B5EF4-FFF2-40B4-BE49-F238E27FC236}">
                <a16:creationId xmlns:a16="http://schemas.microsoft.com/office/drawing/2014/main" id="{960BC912-54CA-F177-FA29-CB25C4743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18" y="4291355"/>
            <a:ext cx="1782787" cy="182438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367E9D1-EF00-E83D-72EC-72A11CD64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543" y="4266035"/>
            <a:ext cx="2160000" cy="18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21A5B0-8411-7F7E-BAB5-9E187BDA9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7521788" cy="762000"/>
          </a:xfrm>
        </p:spPr>
        <p:txBody>
          <a:bodyPr>
            <a:normAutofit/>
          </a:bodyPr>
          <a:lstStyle/>
          <a:p>
            <a:r>
              <a:rPr lang="pl-PL" dirty="0"/>
              <a:t>Powstanie inteligentnego życia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A36405-D225-732E-3A3C-FB066235E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961" y="1866283"/>
            <a:ext cx="3483435" cy="3565796"/>
          </a:xfrm>
        </p:spPr>
        <p:txBody>
          <a:bodyPr>
            <a:normAutofit/>
          </a:bodyPr>
          <a:lstStyle/>
          <a:p>
            <a:r>
              <a:rPr lang="pl-PL" sz="2800" dirty="0"/>
              <a:t>rzadkość inteligencji zdolnej do abstrakcji i planowania</a:t>
            </a:r>
          </a:p>
          <a:p>
            <a:endParaRPr lang="pl-PL" sz="2800" dirty="0"/>
          </a:p>
          <a:p>
            <a:r>
              <a:rPr lang="pl-PL" sz="2800" dirty="0"/>
              <a:t>na pewno nie wyewoluowała tylko raz </a:t>
            </a:r>
          </a:p>
        </p:txBody>
      </p:sp>
      <p:pic>
        <p:nvPicPr>
          <p:cNvPr id="6" name="Obraz 5" descr="Obraz zawierający Ludzka twarz, Czoło, okulary/szklanki, człowiek&#10;&#10;Zawartość wygenerowana przez AI może być niepoprawna.">
            <a:extLst>
              <a:ext uri="{FF2B5EF4-FFF2-40B4-BE49-F238E27FC236}">
                <a16:creationId xmlns:a16="http://schemas.microsoft.com/office/drawing/2014/main" id="{9D392F60-E6B8-A516-1369-72A177769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5900" r="10897" b="7023"/>
          <a:stretch>
            <a:fillRect/>
          </a:stretch>
        </p:blipFill>
        <p:spPr>
          <a:xfrm>
            <a:off x="4741867" y="1841723"/>
            <a:ext cx="3585172" cy="427424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AAA44D-E71A-0B91-75EB-E9AF7A172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5730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782159-9298-BB8F-5FDE-F29A3F37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8014370" cy="762000"/>
          </a:xfrm>
        </p:spPr>
        <p:txBody>
          <a:bodyPr>
            <a:normAutofit fontScale="90000"/>
          </a:bodyPr>
          <a:lstStyle/>
          <a:p>
            <a:r>
              <a:rPr lang="pl-PL" dirty="0"/>
              <a:t>Powstanie technologicznej cywilizacji</a:t>
            </a:r>
          </a:p>
        </p:txBody>
      </p:sp>
      <p:pic>
        <p:nvPicPr>
          <p:cNvPr id="9" name="Obraz 8" descr="Obraz zawierający tekst, zrzut ekranu, Wykres&#10;&#10;Zawartość wygenerowana przez AI może być niepoprawna.">
            <a:extLst>
              <a:ext uri="{FF2B5EF4-FFF2-40B4-BE49-F238E27FC236}">
                <a16:creationId xmlns:a16="http://schemas.microsoft.com/office/drawing/2014/main" id="{40B418D0-611C-D790-39CE-8D8E26BA2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2244214"/>
            <a:ext cx="8565502" cy="3118509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085E3AE-23F9-3595-3564-2B2A89F4D1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617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A182A3-9A76-FF7E-51BF-9D694440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7" y="742033"/>
            <a:ext cx="8303619" cy="762000"/>
          </a:xfrm>
        </p:spPr>
        <p:txBody>
          <a:bodyPr>
            <a:normAutofit fontScale="90000"/>
          </a:bodyPr>
          <a:lstStyle/>
          <a:p>
            <a:r>
              <a:rPr lang="pl-PL" dirty="0"/>
              <a:t>Przetrwanie technologicznej cywilizacji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EB5648-9D5A-7348-0628-B75B6C0AD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962" y="1866283"/>
            <a:ext cx="3979284" cy="4249684"/>
          </a:xfrm>
        </p:spPr>
        <p:txBody>
          <a:bodyPr>
            <a:normAutofit fontScale="77500" lnSpcReduction="20000"/>
          </a:bodyPr>
          <a:lstStyle/>
          <a:p>
            <a:r>
              <a:rPr lang="pl-PL" sz="3200" dirty="0"/>
              <a:t>Samozagłada </a:t>
            </a:r>
          </a:p>
          <a:p>
            <a:pPr lvl="1"/>
            <a:r>
              <a:rPr lang="pl-PL" sz="3200" dirty="0"/>
              <a:t>Atom </a:t>
            </a:r>
          </a:p>
          <a:p>
            <a:pPr lvl="1"/>
            <a:r>
              <a:rPr lang="pl-PL" sz="3200" dirty="0"/>
              <a:t>AI </a:t>
            </a:r>
          </a:p>
          <a:p>
            <a:pPr lvl="1"/>
            <a:r>
              <a:rPr lang="pl-PL" sz="3200" dirty="0"/>
              <a:t>Czarna dziura(!?)</a:t>
            </a:r>
          </a:p>
          <a:p>
            <a:pPr lvl="1"/>
            <a:r>
              <a:rPr lang="pl-PL" sz="3200" dirty="0"/>
              <a:t>99% gatunków wyginęło</a:t>
            </a:r>
          </a:p>
          <a:p>
            <a:pPr lvl="1"/>
            <a:endParaRPr lang="pl-PL" sz="3200" dirty="0"/>
          </a:p>
          <a:p>
            <a:r>
              <a:rPr lang="pl-PL" sz="3200" dirty="0"/>
              <a:t>Demograficzne "rozleniwienie"</a:t>
            </a:r>
          </a:p>
          <a:p>
            <a:endParaRPr lang="pl-PL" sz="3200" dirty="0"/>
          </a:p>
          <a:p>
            <a:r>
              <a:rPr lang="pl-PL" sz="3200" dirty="0"/>
              <a:t>Niematerialność</a:t>
            </a:r>
          </a:p>
          <a:p>
            <a:pPr lvl="1"/>
            <a:r>
              <a:rPr lang="pl-PL" sz="3200" dirty="0"/>
              <a:t>Cyfrowe umysły*</a:t>
            </a:r>
          </a:p>
          <a:p>
            <a:pPr lvl="1"/>
            <a:r>
              <a:rPr lang="pl-PL" sz="3200" dirty="0"/>
              <a:t>"Mózg Matrioszka"</a:t>
            </a:r>
          </a:p>
          <a:p>
            <a:pPr lvl="1"/>
            <a:endParaRPr lang="pl-PL" sz="3200" dirty="0"/>
          </a:p>
        </p:txBody>
      </p:sp>
      <p:pic>
        <p:nvPicPr>
          <p:cNvPr id="6" name="Symbol zastępczy zawartości 5" descr="Obraz zawierający Bursztyn, chmura, zachód słońca, żółty&#10;&#10;Zawartość wygenerowana przez AI może być niepoprawna.">
            <a:extLst>
              <a:ext uri="{FF2B5EF4-FFF2-40B4-BE49-F238E27FC236}">
                <a16:creationId xmlns:a16="http://schemas.microsoft.com/office/drawing/2014/main" id="{E0FDB08F-0893-94BA-C8E8-33A39236F5B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46" y="1771605"/>
            <a:ext cx="3752850" cy="2109787"/>
          </a:xfrm>
        </p:spPr>
      </p:pic>
      <p:pic>
        <p:nvPicPr>
          <p:cNvPr id="10" name="Obraz 9" descr="Obraz zawierający zrzut ekranu, Ludzka twarz, osoba, sztuka&#10;&#10;Zawartość wygenerowana przez AI może być niepoprawna.">
            <a:extLst>
              <a:ext uri="{FF2B5EF4-FFF2-40B4-BE49-F238E27FC236}">
                <a16:creationId xmlns:a16="http://schemas.microsoft.com/office/drawing/2014/main" id="{A8D57174-923B-A0C8-1D25-06B36F0D9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46" y="4148964"/>
            <a:ext cx="3125213" cy="234391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F44C23-C1B1-A75E-0715-81257F6FCC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13</a:t>
            </a:fld>
            <a:endParaRPr lang="pl-PL"/>
          </a:p>
        </p:txBody>
      </p:sp>
      <p:pic>
        <p:nvPicPr>
          <p:cNvPr id="7" name="Obraz 6" descr="Obraz zawierający tekst, zrzut ekranu, projekt graficzny, Grafika&#10;&#10;Zawartość wygenerowana przez AI może być niepoprawna.">
            <a:extLst>
              <a:ext uri="{FF2B5EF4-FFF2-40B4-BE49-F238E27FC236}">
                <a16:creationId xmlns:a16="http://schemas.microsoft.com/office/drawing/2014/main" id="{F12C9535-74BB-29B2-F09C-5BEC1DF90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8" y="4548962"/>
            <a:ext cx="1178216" cy="16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3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9BB379-9BFC-B24F-D3F3-27518CBE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8019728" cy="762000"/>
          </a:xfrm>
        </p:spPr>
        <p:txBody>
          <a:bodyPr>
            <a:normAutofit/>
          </a:bodyPr>
          <a:lstStyle/>
          <a:p>
            <a:r>
              <a:rPr lang="pl-PL" dirty="0"/>
              <a:t>A co jeżeli nie jesteśmy sami?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9EA82E-C1C4-F2FD-21E7-CC863167F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835" y="1866283"/>
            <a:ext cx="3259246" cy="3439048"/>
          </a:xfrm>
        </p:spPr>
        <p:txBody>
          <a:bodyPr>
            <a:normAutofit/>
          </a:bodyPr>
          <a:lstStyle/>
          <a:p>
            <a:r>
              <a:rPr lang="pl-PL" sz="2800" dirty="0"/>
              <a:t>Jeszcze do nas nie dolecieli </a:t>
            </a:r>
          </a:p>
          <a:p>
            <a:r>
              <a:rPr lang="pl-PL" sz="2800" dirty="0"/>
              <a:t>Specjalnie milczą </a:t>
            </a:r>
          </a:p>
          <a:p>
            <a:r>
              <a:rPr lang="pl-PL" sz="2800" dirty="0"/>
              <a:t>Kosmiczne ZOO </a:t>
            </a:r>
          </a:p>
          <a:p>
            <a:r>
              <a:rPr lang="pl-PL" sz="2800" dirty="0"/>
              <a:t>Ciemny Las </a:t>
            </a:r>
          </a:p>
        </p:txBody>
      </p:sp>
      <p:pic>
        <p:nvPicPr>
          <p:cNvPr id="6" name="Symbol zastępczy zawartości 5" descr="Obraz zawierający na wolnym powietrzu, niebo, noc, konstelacja&#10;&#10;Zawartość wygenerowana przez AI może być niepoprawna.">
            <a:extLst>
              <a:ext uri="{FF2B5EF4-FFF2-40B4-BE49-F238E27FC236}">
                <a16:creationId xmlns:a16="http://schemas.microsoft.com/office/drawing/2014/main" id="{004182FE-DFA1-1E6F-EC7A-9B289DC6464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10152"/>
          <a:stretch>
            <a:fillRect/>
          </a:stretch>
        </p:blipFill>
        <p:spPr>
          <a:xfrm>
            <a:off x="3958513" y="2712392"/>
            <a:ext cx="4705653" cy="3217155"/>
          </a:xfr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A89879E-0E9C-B05F-9187-E2AAE8B2F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530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4E5877-E267-4E4B-0F38-814AB565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7920140" cy="762000"/>
          </a:xfrm>
        </p:spPr>
        <p:txBody>
          <a:bodyPr>
            <a:normAutofit/>
          </a:bodyPr>
          <a:lstStyle/>
          <a:p>
            <a:r>
              <a:rPr lang="pl-PL" dirty="0"/>
              <a:t>Może są (jeszcze) bardzo daleko?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3AF704-CE65-AF12-A61D-3AC7C414A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444" y="1771681"/>
            <a:ext cx="4762122" cy="3805253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Zakładając:</a:t>
            </a:r>
          </a:p>
          <a:p>
            <a:pPr lvl="1"/>
            <a:r>
              <a:rPr lang="pl-PL" sz="2400" dirty="0"/>
              <a:t> wykładniczą ekspansję </a:t>
            </a:r>
            <a:br>
              <a:rPr lang="pl-PL" sz="2400" dirty="0"/>
            </a:br>
            <a:r>
              <a:rPr lang="pl-PL" sz="2400" dirty="0"/>
              <a:t>("</a:t>
            </a:r>
            <a:r>
              <a:rPr lang="pl-PL" sz="2400" dirty="0" err="1"/>
              <a:t>Grabby</a:t>
            </a:r>
            <a:r>
              <a:rPr lang="pl-PL" sz="2400" dirty="0"/>
              <a:t> </a:t>
            </a:r>
            <a:r>
              <a:rPr lang="pl-PL" sz="2400" dirty="0" err="1"/>
              <a:t>aliens</a:t>
            </a:r>
            <a:r>
              <a:rPr lang="pl-PL" sz="2400" dirty="0"/>
              <a:t>"/"</a:t>
            </a:r>
            <a:r>
              <a:rPr lang="pl-PL" sz="2400" dirty="0" err="1"/>
              <a:t>Berserker</a:t>
            </a:r>
            <a:r>
              <a:rPr lang="pl-PL" sz="2400" dirty="0"/>
              <a:t> </a:t>
            </a:r>
            <a:r>
              <a:rPr lang="pl-PL" sz="2400" dirty="0" err="1"/>
              <a:t>Civilization</a:t>
            </a:r>
            <a:r>
              <a:rPr lang="pl-PL" sz="2400" dirty="0"/>
              <a:t>")</a:t>
            </a:r>
          </a:p>
          <a:p>
            <a:pPr lvl="1"/>
            <a:r>
              <a:rPr lang="pl-PL" sz="2400" dirty="0"/>
              <a:t>Sondy von Neumana </a:t>
            </a:r>
          </a:p>
          <a:p>
            <a:pPr lvl="1"/>
            <a:r>
              <a:rPr lang="pl-PL" sz="2400" dirty="0"/>
              <a:t>1% prędkości światła </a:t>
            </a:r>
          </a:p>
          <a:p>
            <a:pPr marL="50802" indent="0">
              <a:buNone/>
            </a:pPr>
            <a:r>
              <a:rPr lang="pl-PL" sz="2400" dirty="0"/>
              <a:t>Skolonizowanie Drogi Mlecznej </a:t>
            </a:r>
          </a:p>
          <a:p>
            <a:pPr marL="50802" indent="0">
              <a:buNone/>
            </a:pPr>
            <a:r>
              <a:rPr lang="pl-PL" sz="2400" dirty="0"/>
              <a:t>100 mln lat  </a:t>
            </a:r>
          </a:p>
          <a:p>
            <a:endParaRPr lang="pl-PL" sz="2400" dirty="0"/>
          </a:p>
          <a:p>
            <a:r>
              <a:rPr lang="pl-PL" sz="2400" dirty="0"/>
              <a:t>Wszechświat ma 14 mld lat</a:t>
            </a:r>
          </a:p>
        </p:txBody>
      </p:sp>
      <p:pic>
        <p:nvPicPr>
          <p:cNvPr id="6" name="Symbol zastępczy zawartości 5" descr="Obraz zawierający clipart, ilustracja, Grafika, kreskówka&#10;&#10;Zawartość wygenerowana przez AI może być niepoprawna.">
            <a:extLst>
              <a:ext uri="{FF2B5EF4-FFF2-40B4-BE49-F238E27FC236}">
                <a16:creationId xmlns:a16="http://schemas.microsoft.com/office/drawing/2014/main" id="{E1675C61-4CD1-7266-2A17-B6865E0627A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9240">
            <a:off x="6516497" y="2159573"/>
            <a:ext cx="615950" cy="612775"/>
          </a:xfrm>
        </p:spPr>
      </p:pic>
      <p:pic>
        <p:nvPicPr>
          <p:cNvPr id="8" name="Obraz 7" descr="Obraz zawierający kapelusz, kreskówka, sztuka, ilustracja&#10;&#10;Zawartość wygenerowana przez AI może być niepoprawna.">
            <a:extLst>
              <a:ext uri="{FF2B5EF4-FFF2-40B4-BE49-F238E27FC236}">
                <a16:creationId xmlns:a16="http://schemas.microsoft.com/office/drawing/2014/main" id="{1E183F80-1C77-7978-8786-CBBF01111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02" y="3160405"/>
            <a:ext cx="4010025" cy="213659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BE04057-0F40-BAFE-85BB-07EB934085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252491">
            <a:off x="7045357" y="2800009"/>
            <a:ext cx="686548" cy="757306"/>
          </a:xfrm>
          <a:prstGeom prst="rect">
            <a:avLst/>
          </a:prstGeom>
        </p:spPr>
      </p:pic>
      <p:pic>
        <p:nvPicPr>
          <p:cNvPr id="11" name="Symbol zastępczy zawartości 5" descr="Obraz zawierający clipart, ilustracja, Grafika, kreskówka&#10;&#10;Zawartość wygenerowana przez AI może być niepoprawna.">
            <a:extLst>
              <a:ext uri="{FF2B5EF4-FFF2-40B4-BE49-F238E27FC236}">
                <a16:creationId xmlns:a16="http://schemas.microsoft.com/office/drawing/2014/main" id="{B5052997-FFE1-416D-C8CA-B3660CCE5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91882">
            <a:off x="6805187" y="3174944"/>
            <a:ext cx="615996" cy="613429"/>
          </a:xfrm>
          <a:prstGeom prst="rect">
            <a:avLst/>
          </a:prstGeom>
        </p:spPr>
      </p:pic>
      <p:pic>
        <p:nvPicPr>
          <p:cNvPr id="12" name="Symbol zastępczy zawartości 5" descr="Obraz zawierający clipart, ilustracja, Grafika, kreskówka&#10;&#10;Zawartość wygenerowana przez AI może być niepoprawna.">
            <a:extLst>
              <a:ext uri="{FF2B5EF4-FFF2-40B4-BE49-F238E27FC236}">
                <a16:creationId xmlns:a16="http://schemas.microsoft.com/office/drawing/2014/main" id="{C57E0D8D-E7D3-1600-F9C1-942F2227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7328">
            <a:off x="6992995" y="3231199"/>
            <a:ext cx="615996" cy="613429"/>
          </a:xfrm>
          <a:prstGeom prst="rect">
            <a:avLst/>
          </a:prstGeom>
        </p:spPr>
      </p:pic>
      <p:pic>
        <p:nvPicPr>
          <p:cNvPr id="13" name="Symbol zastępczy zawartości 5" descr="Obraz zawierający clipart, ilustracja, Grafika, kreskówka&#10;&#10;Zawartość wygenerowana przez AI może być niepoprawna.">
            <a:extLst>
              <a:ext uri="{FF2B5EF4-FFF2-40B4-BE49-F238E27FC236}">
                <a16:creationId xmlns:a16="http://schemas.microsoft.com/office/drawing/2014/main" id="{79C8ABE3-8198-7F67-72E2-908A80C23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9666">
            <a:off x="7218017" y="3298274"/>
            <a:ext cx="615996" cy="613429"/>
          </a:xfrm>
          <a:prstGeom prst="rect">
            <a:avLst/>
          </a:prstGeom>
        </p:spPr>
      </p:pic>
      <p:sp>
        <p:nvSpPr>
          <p:cNvPr id="14" name="Symbol zastępczy numeru slajdu 13">
            <a:extLst>
              <a:ext uri="{FF2B5EF4-FFF2-40B4-BE49-F238E27FC236}">
                <a16:creationId xmlns:a16="http://schemas.microsoft.com/office/drawing/2014/main" id="{8429BB14-D6C3-6085-E2DC-E2991C633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3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0.06007 0.3182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1590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2917 0.376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879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-0.13142 0.366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0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BA8650-4B3D-049A-21A2-4A7F867C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7186810" cy="762000"/>
          </a:xfrm>
        </p:spPr>
        <p:txBody>
          <a:bodyPr>
            <a:normAutofit/>
          </a:bodyPr>
          <a:lstStyle/>
          <a:p>
            <a:r>
              <a:rPr lang="pl-PL" dirty="0"/>
              <a:t>Może komunikują się inaczej?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024CB5-7E52-3900-C68E-E98BF29D6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568" y="1644190"/>
            <a:ext cx="4010025" cy="4471777"/>
          </a:xfrm>
        </p:spPr>
        <p:txBody>
          <a:bodyPr>
            <a:normAutofit fontScale="92500" lnSpcReduction="10000"/>
          </a:bodyPr>
          <a:lstStyle/>
          <a:p>
            <a:r>
              <a:rPr lang="pl-PL" sz="2800" dirty="0"/>
              <a:t>Fale elektromagnetyczne (światło, radio) ~1/r</a:t>
            </a:r>
            <a:r>
              <a:rPr lang="pl-PL" sz="2800" baseline="30000" dirty="0"/>
              <a:t>2</a:t>
            </a:r>
          </a:p>
          <a:p>
            <a:pPr marL="50802" indent="0">
              <a:buNone/>
            </a:pPr>
            <a:endParaRPr lang="pl-PL" sz="2800" baseline="30000" dirty="0"/>
          </a:p>
          <a:p>
            <a:r>
              <a:rPr lang="pl-PL" sz="2800" dirty="0"/>
              <a:t>Nasze radio sięgnie tylko 10-20tys gwiazd </a:t>
            </a:r>
          </a:p>
          <a:p>
            <a:endParaRPr lang="pl-PL" sz="2800" dirty="0"/>
          </a:p>
          <a:p>
            <a:r>
              <a:rPr lang="pl-PL" sz="2800" dirty="0"/>
              <a:t>Strumienie neutrin </a:t>
            </a:r>
          </a:p>
          <a:p>
            <a:endParaRPr lang="pl-PL" sz="2800" dirty="0"/>
          </a:p>
          <a:p>
            <a:r>
              <a:rPr lang="pl-PL" sz="2800" dirty="0"/>
              <a:t>Fale grawitacyjne </a:t>
            </a:r>
          </a:p>
          <a:p>
            <a:endParaRPr lang="pl-PL" sz="2800" dirty="0"/>
          </a:p>
          <a:p>
            <a:r>
              <a:rPr lang="pl-PL" sz="2800" dirty="0"/>
              <a:t>Tunele czasoprzestrzenne </a:t>
            </a:r>
          </a:p>
          <a:p>
            <a:endParaRPr lang="pl-PL" sz="2800" dirty="0"/>
          </a:p>
        </p:txBody>
      </p:sp>
      <p:pic>
        <p:nvPicPr>
          <p:cNvPr id="6" name="Symbol zastępczy zawartości 5" descr="Obraz zawierający choinka, światło, sztuka, święta&#10;&#10;Zawartość wygenerowana przez AI może być niepoprawna.">
            <a:extLst>
              <a:ext uri="{FF2B5EF4-FFF2-40B4-BE49-F238E27FC236}">
                <a16:creationId xmlns:a16="http://schemas.microsoft.com/office/drawing/2014/main" id="{425752F9-EC92-6D7C-2154-27DE0A2C5B3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35" y="1644191"/>
            <a:ext cx="4010025" cy="2670175"/>
          </a:xfrm>
        </p:spPr>
      </p:pic>
      <p:pic>
        <p:nvPicPr>
          <p:cNvPr id="8" name="Obraz 7" descr="Obraz zawierający tekst, projekt graficzny, plakat, Grafika&#10;&#10;Zawartość wygenerowana przez AI może być niepoprawna.">
            <a:extLst>
              <a:ext uri="{FF2B5EF4-FFF2-40B4-BE49-F238E27FC236}">
                <a16:creationId xmlns:a16="http://schemas.microsoft.com/office/drawing/2014/main" id="{7608275E-CFDD-50D2-A78F-C3CD254E6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225" y="4454524"/>
            <a:ext cx="1341235" cy="2038350"/>
          </a:xfrm>
          <a:prstGeom prst="rect">
            <a:avLst/>
          </a:prstGeom>
        </p:spPr>
      </p:pic>
      <p:pic>
        <p:nvPicPr>
          <p:cNvPr id="10" name="Obraz 9" descr="Obraz zawierający tekst, plakat, transport, ubrania&#10;&#10;Zawartość wygenerowana przez AI może być niepoprawna.">
            <a:extLst>
              <a:ext uri="{FF2B5EF4-FFF2-40B4-BE49-F238E27FC236}">
                <a16:creationId xmlns:a16="http://schemas.microsoft.com/office/drawing/2014/main" id="{CFDCE106-EE44-C0A6-6070-555736B66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55" y="4462462"/>
            <a:ext cx="1426845" cy="203835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041C1C63-AC77-281A-D1CB-1F7269DCE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86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C20EA7-5EFA-BF92-DF56-38C66A81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Hipoteza Zoo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622F6B-E90C-8BA3-D6F6-C381B4481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512" y="1835150"/>
            <a:ext cx="4146488" cy="4351338"/>
          </a:xfrm>
        </p:spPr>
        <p:txBody>
          <a:bodyPr>
            <a:normAutofit/>
          </a:bodyPr>
          <a:lstStyle/>
          <a:p>
            <a:r>
              <a:rPr lang="pl-PL" sz="2800" dirty="0"/>
              <a:t>Zakaz ingerencji</a:t>
            </a:r>
          </a:p>
          <a:p>
            <a:r>
              <a:rPr lang="pl-PL" sz="2800" dirty="0"/>
              <a:t>Kwarantanna technologiczna lub etyczna</a:t>
            </a:r>
          </a:p>
          <a:p>
            <a:r>
              <a:rPr lang="pl-PL" sz="2800" dirty="0"/>
              <a:t>np. Pierwsza Dyrektywa w Star </a:t>
            </a:r>
            <a:r>
              <a:rPr lang="pl-PL" sz="2800" dirty="0" err="1"/>
              <a:t>Treku</a:t>
            </a:r>
            <a:endParaRPr lang="pl-PL" sz="2800" dirty="0"/>
          </a:p>
          <a:p>
            <a:endParaRPr lang="pl-PL" sz="2800" dirty="0"/>
          </a:p>
          <a:p>
            <a:endParaRPr lang="pl-PL" sz="2800" dirty="0"/>
          </a:p>
          <a:p>
            <a:endParaRPr lang="pl-PL" sz="2800" dirty="0"/>
          </a:p>
        </p:txBody>
      </p:sp>
      <p:pic>
        <p:nvPicPr>
          <p:cNvPr id="6" name="Symbol zastępczy zawartości 5" descr="Obraz zawierający tekst, zrzut ekranu, miejsce parkingowe/przestrzeń, sztuka&#10;&#10;Zawartość wygenerowana przez AI może być niepoprawna.">
            <a:extLst>
              <a:ext uri="{FF2B5EF4-FFF2-40B4-BE49-F238E27FC236}">
                <a16:creationId xmlns:a16="http://schemas.microsoft.com/office/drawing/2014/main" id="{93242A9E-9CAF-63F8-164C-E2944E98326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8" t="-1" r="3601" b="-8207"/>
          <a:stretch>
            <a:fillRect/>
          </a:stretch>
        </p:blipFill>
        <p:spPr>
          <a:xfrm>
            <a:off x="4428884" y="1639888"/>
            <a:ext cx="4376928" cy="3152775"/>
          </a:xfrm>
        </p:spPr>
      </p:pic>
      <p:pic>
        <p:nvPicPr>
          <p:cNvPr id="8" name="Obraz 7" descr="Obraz zawierający w pomieszczeniu, osoba&#10;&#10;Zawartość wygenerowana przez AI może być niepoprawna.">
            <a:extLst>
              <a:ext uri="{FF2B5EF4-FFF2-40B4-BE49-F238E27FC236}">
                <a16:creationId xmlns:a16="http://schemas.microsoft.com/office/drawing/2014/main" id="{8435A0D9-EBE3-2099-4579-FB6363D75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06" y="4213225"/>
            <a:ext cx="2143125" cy="2143125"/>
          </a:xfrm>
          <a:prstGeom prst="rect">
            <a:avLst/>
          </a:prstGeom>
        </p:spPr>
      </p:pic>
      <p:pic>
        <p:nvPicPr>
          <p:cNvPr id="10" name="Obraz 9" descr="Obraz zawierający tekst, książka, Okładka książki, plakat&#10;&#10;Zawartość wygenerowana przez AI może być niepoprawna.">
            <a:extLst>
              <a:ext uri="{FF2B5EF4-FFF2-40B4-BE49-F238E27FC236}">
                <a16:creationId xmlns:a16="http://schemas.microsoft.com/office/drawing/2014/main" id="{EBCDF6C6-F984-D9BC-66F2-FDEB43DE6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37" y="4445000"/>
            <a:ext cx="1349413" cy="191135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9389FD9B-CBD7-3C64-8137-F4A4583422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588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7FC30D-8E89-D76F-C2EC-A3A0A2DB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6902410" cy="762000"/>
          </a:xfrm>
        </p:spPr>
        <p:txBody>
          <a:bodyPr>
            <a:normAutofit/>
          </a:bodyPr>
          <a:lstStyle/>
          <a:p>
            <a:r>
              <a:rPr lang="pl-PL" dirty="0"/>
              <a:t>Hipoteza Ciemnego Lasu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8B6D31-B814-3790-B1E9-C5C598AB9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666305"/>
            <a:ext cx="4462395" cy="4510658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Technologia, żeby dolecieć do planety = technologia, żeby zniszczyć planetę </a:t>
            </a:r>
          </a:p>
          <a:p>
            <a:r>
              <a:rPr lang="pl-PL" sz="2400" dirty="0"/>
              <a:t>Postęp technologiczny jest niesamowicie szybki</a:t>
            </a:r>
          </a:p>
          <a:p>
            <a:r>
              <a:rPr lang="pl-PL" sz="2400" dirty="0"/>
              <a:t>Brak kosztów agresji</a:t>
            </a:r>
          </a:p>
          <a:p>
            <a:r>
              <a:rPr lang="pl-PL" sz="2400" dirty="0"/>
              <a:t>Rozwijające się gdziekolwiek obce życie jest zbyt dużym ryzykiem</a:t>
            </a:r>
          </a:p>
          <a:p>
            <a:r>
              <a:rPr lang="pl-PL" sz="2400" dirty="0"/>
              <a:t>Co zrobiliśmy z innymi gatunkami na Ziemi? </a:t>
            </a:r>
          </a:p>
          <a:p>
            <a:endParaRPr lang="pl-PL" sz="2400" dirty="0"/>
          </a:p>
          <a:p>
            <a:pPr marL="50802" indent="0">
              <a:buNone/>
            </a:pPr>
            <a:r>
              <a:rPr lang="pl-PL" sz="2400" i="1" dirty="0"/>
              <a:t>Nie słyszymy nikogo, bo albo nie żyją, albo siedzą cicho </a:t>
            </a:r>
          </a:p>
          <a:p>
            <a:endParaRPr lang="pl-PL" sz="2400" dirty="0"/>
          </a:p>
        </p:txBody>
      </p:sp>
      <p:pic>
        <p:nvPicPr>
          <p:cNvPr id="8" name="Symbol zastępczy zawartości 7" descr="Obraz zawierający transport, statek kosmiczny, miejsce parkingowe/przestrzeń, Przestrzeń kosmiczna&#10;&#10;Zawartość wygenerowana przez AI może być niepoprawna.">
            <a:extLst>
              <a:ext uri="{FF2B5EF4-FFF2-40B4-BE49-F238E27FC236}">
                <a16:creationId xmlns:a16="http://schemas.microsoft.com/office/drawing/2014/main" id="{86D8AE7F-E390-2701-FE10-EDBDE7908A9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5" y="1666305"/>
            <a:ext cx="3990975" cy="2244725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7F09FD2-861B-039E-CDBD-EE37B91A0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35" y="4950164"/>
            <a:ext cx="3182234" cy="1548391"/>
          </a:xfrm>
          <a:prstGeom prst="rect">
            <a:avLst/>
          </a:prstGeom>
        </p:spPr>
      </p:pic>
      <p:pic>
        <p:nvPicPr>
          <p:cNvPr id="12" name="Obraz 11" descr="Obraz zawierający tekst, książka, plakat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7D8C0A07-83C4-9A83-0748-CE09E6ED8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69" y="4417499"/>
            <a:ext cx="956132" cy="1548391"/>
          </a:xfrm>
          <a:prstGeom prst="rect">
            <a:avLst/>
          </a:prstGeom>
        </p:spPr>
      </p:pic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66E3F8C1-C875-96DF-98BF-71438C9CAB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079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D6B2FD-9C1C-7E1F-6A06-CA112FC3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6231850" cy="762000"/>
          </a:xfrm>
        </p:spPr>
        <p:txBody>
          <a:bodyPr>
            <a:normAutofit/>
          </a:bodyPr>
          <a:lstStyle/>
          <a:p>
            <a:r>
              <a:rPr lang="pl-PL" dirty="0"/>
              <a:t>Bonus: Hipoteza symulacji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8B2BF4-BBC0-A7A7-4A4D-C712E1ADB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" y="1866282"/>
            <a:ext cx="3547872" cy="4510134"/>
          </a:xfrm>
        </p:spPr>
        <p:txBody>
          <a:bodyPr>
            <a:normAutofit/>
          </a:bodyPr>
          <a:lstStyle/>
          <a:p>
            <a:r>
              <a:rPr lang="pl-PL" sz="2400" dirty="0"/>
              <a:t>Jeżeli kiedykolwiek powstanie technologia symulująca umysły lub wszechświat, to prawdopodobnie się w niej znajdujemy </a:t>
            </a:r>
          </a:p>
          <a:p>
            <a:r>
              <a:rPr lang="pl-PL" sz="2400" dirty="0"/>
              <a:t>Ograniczenia fizyki – prędkość światła, stała Plancka, kwantowość zjawisk</a:t>
            </a:r>
          </a:p>
        </p:txBody>
      </p:sp>
      <p:pic>
        <p:nvPicPr>
          <p:cNvPr id="6" name="Symbol zastępczy zawartości 5" descr="Obraz zawierający tekst, zrzut ekranu, miejsce parkingowe/przestrzeń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F5971A22-D141-A43F-CB72-1F2AE238B7A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94" y="2165922"/>
            <a:ext cx="4272982" cy="2564574"/>
          </a:xfr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338EEC-D6FC-1D39-D971-CE3D6A5C8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19</a:t>
            </a:fld>
            <a:endParaRPr lang="pl-PL"/>
          </a:p>
        </p:txBody>
      </p:sp>
      <p:pic>
        <p:nvPicPr>
          <p:cNvPr id="5" name="Obraz 4" descr="Obraz zawierający zrzut ekranu&#10;&#10;Zawartość wygenerowana przez AI może być niepoprawna.">
            <a:extLst>
              <a:ext uri="{FF2B5EF4-FFF2-40B4-BE49-F238E27FC236}">
                <a16:creationId xmlns:a16="http://schemas.microsoft.com/office/drawing/2014/main" id="{0A00FC79-45D9-AC8F-27D5-D0252077C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93871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8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BEFE1B-CA38-070F-CFC5-3D226649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Paradoks Fermiego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8B4913-1BE2-897E-F8A7-BC2D65F58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657" y="1825625"/>
            <a:ext cx="5830432" cy="4351338"/>
          </a:xfrm>
        </p:spPr>
        <p:txBody>
          <a:bodyPr>
            <a:normAutofit/>
          </a:bodyPr>
          <a:lstStyle/>
          <a:p>
            <a:r>
              <a:rPr lang="pl-PL" sz="2800" dirty="0"/>
              <a:t>Enrico Fermi (Nobel z fizyki w 1938) </a:t>
            </a:r>
          </a:p>
          <a:p>
            <a:r>
              <a:rPr lang="pl-PL" sz="2800" dirty="0"/>
              <a:t>"Gdzie są wszyscy?" (1950)</a:t>
            </a:r>
          </a:p>
        </p:txBody>
      </p:sp>
      <p:pic>
        <p:nvPicPr>
          <p:cNvPr id="6" name="Symbol zastępczy zawartości 5" descr="Obraz zawierający osoba, Ludzka twarz, ubrania, portret&#10;&#10;Zawartość wygenerowana przez AI może być niepoprawna.">
            <a:extLst>
              <a:ext uri="{FF2B5EF4-FFF2-40B4-BE49-F238E27FC236}">
                <a16:creationId xmlns:a16="http://schemas.microsoft.com/office/drawing/2014/main" id="{4BDA292D-4F7C-E529-8678-826D30EB034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88" y="2441922"/>
            <a:ext cx="3175000" cy="3924300"/>
          </a:xfrm>
        </p:spPr>
      </p:pic>
      <p:pic>
        <p:nvPicPr>
          <p:cNvPr id="8" name="Obraz 7" descr="Obraz zawierający rysowanie, szkic, ilustracja, Grafika liniowa&#10;&#10;Zawartość wygenerowana przez AI może być niepoprawna.">
            <a:extLst>
              <a:ext uri="{FF2B5EF4-FFF2-40B4-BE49-F238E27FC236}">
                <a16:creationId xmlns:a16="http://schemas.microsoft.com/office/drawing/2014/main" id="{B853AEEF-08FA-EC8A-689C-B16C0F62E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8" y="3576119"/>
            <a:ext cx="3623511" cy="2790103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16BDE93-7334-A8A0-7066-F7FC5C66EA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2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D89C07-7059-24F1-257C-D640C4609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7109674" cy="762000"/>
          </a:xfrm>
        </p:spPr>
        <p:txBody>
          <a:bodyPr>
            <a:normAutofit/>
          </a:bodyPr>
          <a:lstStyle/>
          <a:p>
            <a:r>
              <a:rPr lang="pl-PL" dirty="0"/>
              <a:t>Gdzie dowiedzieć się więcej?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C08B30-D5B9-4C69-C1CF-E573F1B85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7786" y="3428999"/>
            <a:ext cx="2143125" cy="1454683"/>
          </a:xfrm>
        </p:spPr>
        <p:txBody>
          <a:bodyPr/>
          <a:lstStyle/>
          <a:p>
            <a:pPr algn="ctr"/>
            <a:endParaRPr lang="pl-PL" dirty="0"/>
          </a:p>
          <a:p>
            <a:pPr marL="50802" indent="0" algn="ctr">
              <a:buNone/>
            </a:pPr>
            <a:r>
              <a:rPr lang="pl-PL" dirty="0"/>
              <a:t>www.seti.org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A00FF04-6581-1D5D-EF89-8F5E3EB992B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52023" y="3797300"/>
            <a:ext cx="2143125" cy="559732"/>
          </a:xfrm>
        </p:spPr>
        <p:txBody>
          <a:bodyPr/>
          <a:lstStyle/>
          <a:p>
            <a:pPr marL="50802" indent="0" algn="ctr">
              <a:buNone/>
            </a:pPr>
            <a:r>
              <a:rPr lang="pl-PL" dirty="0"/>
              <a:t>nasa.gov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B0907B8-DD3D-8C72-35B8-E13D4169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87" y="1650337"/>
            <a:ext cx="2143125" cy="2143125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9363626-4514-D39A-371B-58E69E305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42126" y="6302029"/>
            <a:ext cx="2057400" cy="365125"/>
          </a:xfrm>
        </p:spPr>
        <p:txBody>
          <a:bodyPr/>
          <a:lstStyle/>
          <a:p>
            <a:fld id="{2AAE7F5F-3B5E-4CC1-9447-0E08022316E8}" type="slidenum">
              <a:rPr lang="pl-PL" smtClean="0"/>
              <a:t>20</a:t>
            </a:fld>
            <a:endParaRPr lang="pl-PL"/>
          </a:p>
        </p:txBody>
      </p:sp>
      <p:pic>
        <p:nvPicPr>
          <p:cNvPr id="9" name="Obraz 8" descr="Obraz zawierający krąg, Grafika, koło, ruletka&#10;&#10;Zawartość wygenerowana przez AI może być niepoprawna.">
            <a:extLst>
              <a:ext uri="{FF2B5EF4-FFF2-40B4-BE49-F238E27FC236}">
                <a16:creationId xmlns:a16="http://schemas.microsoft.com/office/drawing/2014/main" id="{7CC09D1D-459A-68DA-1D80-13CF7E404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72" y="1595130"/>
            <a:ext cx="2173224" cy="217322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AE1F5A2-F9C7-02FB-B217-C6C61EDD6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29" y="1498153"/>
            <a:ext cx="2813700" cy="2354134"/>
          </a:xfrm>
          <a:prstGeom prst="rect">
            <a:avLst/>
          </a:prstGeom>
        </p:spPr>
      </p:pic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D28BCF67-4A13-B5C6-0ADB-A03A2B71C88D}"/>
              </a:ext>
            </a:extLst>
          </p:cNvPr>
          <p:cNvSpPr txBox="1">
            <a:spLocks/>
          </p:cNvSpPr>
          <p:nvPr/>
        </p:nvSpPr>
        <p:spPr>
          <a:xfrm>
            <a:off x="6073989" y="3859451"/>
            <a:ext cx="2143125" cy="55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04815" marR="0" lvl="0" indent="-254013" algn="l" rtl="0" eaLnBrk="1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•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1pPr>
            <a:lvl2pPr marL="609630" marR="0" lvl="1" indent="-254013" algn="l" rtl="0" eaLnBrk="1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–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2pPr>
            <a:lvl3pPr marL="914446" marR="0" lvl="2" indent="-254013" algn="l" rtl="0" eaLnBrk="1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•"/>
              <a:defRPr sz="24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3pPr>
            <a:lvl4pPr marL="1219261" marR="0" lvl="3" indent="-254013" algn="l" rtl="0" eaLnBrk="1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–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4pPr>
            <a:lvl5pPr marL="1524076" marR="0" lvl="4" indent="-254013" algn="l" rtl="0" eaLnBrk="1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»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5pPr>
            <a:lvl6pPr marL="1828891" marR="0" lvl="5" indent="-254013" algn="l" rtl="0" eaLnBrk="1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•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6pPr>
            <a:lvl7pPr marL="2133707" marR="0" lvl="6" indent="-254013" algn="l" rtl="0" eaLnBrk="1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•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7pPr>
            <a:lvl8pPr marL="2438522" marR="0" lvl="7" indent="-254013" algn="l" rtl="0" eaLnBrk="1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•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8pPr>
            <a:lvl9pPr marL="2743337" marR="0" lvl="8" indent="-254013" algn="l" rtl="0" eaLnBrk="1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vo Narrow Medium"/>
              <a:buChar char="•"/>
              <a:defRPr sz="1600" b="0" i="0" u="none" strike="noStrike" cap="none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9pPr>
          </a:lstStyle>
          <a:p>
            <a:pPr marL="50802" indent="0" algn="ctr">
              <a:buFont typeface="Archivo Narrow Medium"/>
              <a:buNone/>
            </a:pPr>
            <a:r>
              <a:rPr lang="pl-PL" dirty="0"/>
              <a:t>esa.int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8463208-13BF-A440-06F5-F86A15E16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12" y="4549782"/>
            <a:ext cx="1270289" cy="142272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81309AA-06DC-3571-91A4-A14289558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51" y="4541151"/>
            <a:ext cx="1414093" cy="1414093"/>
          </a:xfrm>
          <a:prstGeom prst="rect">
            <a:avLst/>
          </a:prstGeom>
        </p:spPr>
      </p:pic>
      <p:pic>
        <p:nvPicPr>
          <p:cNvPr id="8" name="Obraz 7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55F8937B-3F81-2033-06F5-7CB36EBFE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4768" r="8582" b="23831"/>
          <a:stretch>
            <a:fillRect/>
          </a:stretch>
        </p:blipFill>
        <p:spPr>
          <a:xfrm>
            <a:off x="455376" y="4530550"/>
            <a:ext cx="3693386" cy="15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27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5E97A-2AA9-105B-F7AA-A37B7978B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54AD7-FB3D-E09C-67DE-DDEB16943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83" y="-108908"/>
            <a:ext cx="9252535" cy="2220775"/>
          </a:xfrm>
        </p:spPr>
        <p:txBody>
          <a:bodyPr>
            <a:normAutofit/>
          </a:bodyPr>
          <a:lstStyle/>
          <a:p>
            <a:pPr algn="ctr"/>
            <a:r>
              <a:rPr lang="pl-PL" sz="5200" dirty="0">
                <a:solidFill>
                  <a:srgbClr val="FFFFFF"/>
                </a:solidFill>
              </a:rPr>
              <a:t>Pytania?  Dyskusja?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5AF64C-5AD8-2808-D44C-AF4164FD9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59" y="4483574"/>
            <a:ext cx="8692852" cy="2057043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</a:rPr>
              <a:t>Dr inż. Michał Bujacz</a:t>
            </a:r>
          </a:p>
          <a:p>
            <a:pPr algn="ctr"/>
            <a:r>
              <a:rPr lang="pl-PL" dirty="0">
                <a:solidFill>
                  <a:srgbClr val="FFFFFF"/>
                </a:solidFill>
              </a:rPr>
              <a:t>Instytut Elektroniki</a:t>
            </a:r>
          </a:p>
          <a:p>
            <a:pPr algn="ctr"/>
            <a:r>
              <a:rPr lang="pl-PL" dirty="0">
                <a:solidFill>
                  <a:srgbClr val="FFFFFF"/>
                </a:solidFill>
              </a:rPr>
              <a:t>Politechnika Łódzka</a:t>
            </a:r>
          </a:p>
        </p:txBody>
      </p:sp>
    </p:spTree>
    <p:extLst>
      <p:ext uri="{BB962C8B-B14F-4D97-AF65-F5344CB8AC3E}">
        <p14:creationId xmlns:p14="http://schemas.microsoft.com/office/powerpoint/2010/main" val="22629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806D7A-B95A-BED2-F201-F9C4B15D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78" y="742033"/>
            <a:ext cx="8609846" cy="762000"/>
          </a:xfrm>
        </p:spPr>
        <p:txBody>
          <a:bodyPr>
            <a:normAutofit fontScale="90000"/>
          </a:bodyPr>
          <a:lstStyle/>
          <a:p>
            <a:r>
              <a:rPr lang="pl-PL" dirty="0"/>
              <a:t>SETI </a:t>
            </a:r>
            <a:br>
              <a:rPr lang="pl-PL" dirty="0"/>
            </a:br>
            <a:r>
              <a:rPr lang="pl-PL" dirty="0"/>
              <a:t>(</a:t>
            </a:r>
            <a:r>
              <a:rPr lang="pl-PL" dirty="0" err="1"/>
              <a:t>Search</a:t>
            </a:r>
            <a:r>
              <a:rPr lang="pl-PL" dirty="0"/>
              <a:t> for Extra </a:t>
            </a:r>
            <a:r>
              <a:rPr lang="pl-PL" dirty="0" err="1"/>
              <a:t>Terrestial</a:t>
            </a:r>
            <a:r>
              <a:rPr lang="pl-PL" dirty="0"/>
              <a:t> </a:t>
            </a:r>
            <a:r>
              <a:rPr lang="pl-PL" dirty="0" err="1"/>
              <a:t>Intelligence</a:t>
            </a:r>
            <a:r>
              <a:rPr lang="pl-PL" dirty="0"/>
              <a:t>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632989-C789-F7BF-6410-14A04249A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961" y="1866283"/>
            <a:ext cx="5393716" cy="3017400"/>
          </a:xfrm>
        </p:spPr>
        <p:txBody>
          <a:bodyPr>
            <a:normAutofit/>
          </a:bodyPr>
          <a:lstStyle/>
          <a:p>
            <a:r>
              <a:rPr lang="pl-PL" sz="1800" dirty="0"/>
              <a:t>1899 – Tesla myślał, że odbiera sygnały z Marsa</a:t>
            </a:r>
          </a:p>
          <a:p>
            <a:r>
              <a:rPr lang="pl-PL" sz="1800" dirty="0"/>
              <a:t>1924 – dzień ciszy radio</a:t>
            </a:r>
          </a:p>
          <a:p>
            <a:r>
              <a:rPr lang="pl-PL" sz="1800" dirty="0"/>
              <a:t>1955 – Projekt "wielkie ucho" </a:t>
            </a:r>
          </a:p>
          <a:p>
            <a:r>
              <a:rPr lang="pl-PL" sz="1800" dirty="0"/>
              <a:t>1960 – Project </a:t>
            </a:r>
            <a:r>
              <a:rPr lang="pl-PL" sz="1800" dirty="0" err="1"/>
              <a:t>Ozma</a:t>
            </a:r>
            <a:r>
              <a:rPr lang="pl-PL" sz="1800" dirty="0"/>
              <a:t>  </a:t>
            </a:r>
          </a:p>
          <a:p>
            <a:r>
              <a:rPr lang="pl-PL" sz="1800" dirty="0"/>
              <a:t>1971 – Założenie przez NASA programu SETI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0AD2C12-09A1-F68B-00D8-32408E906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3</a:t>
            </a:fld>
            <a:endParaRPr lang="pl-PL"/>
          </a:p>
        </p:txBody>
      </p:sp>
      <p:pic>
        <p:nvPicPr>
          <p:cNvPr id="9" name="Obraz 8" descr="Obraz zawierający na wolnym powietrzu, drzewo, Fotografia lotnicza, góra&#10;&#10;Zawartość wygenerowana przez AI może być niepoprawna.">
            <a:extLst>
              <a:ext uri="{FF2B5EF4-FFF2-40B4-BE49-F238E27FC236}">
                <a16:creationId xmlns:a16="http://schemas.microsoft.com/office/drawing/2014/main" id="{F3891153-F32A-321A-66C3-6DF6727DD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38" y="3803716"/>
            <a:ext cx="3461878" cy="2743893"/>
          </a:xfrm>
          <a:prstGeom prst="rect">
            <a:avLst/>
          </a:prstGeom>
        </p:spPr>
      </p:pic>
      <p:pic>
        <p:nvPicPr>
          <p:cNvPr id="11" name="Obraz 10" descr="Obraz zawierający niebo, na wolnym powietrzu, drzewo, czarne i białe&#10;&#10;Zawartość wygenerowana przez AI może być niepoprawna.">
            <a:extLst>
              <a:ext uri="{FF2B5EF4-FFF2-40B4-BE49-F238E27FC236}">
                <a16:creationId xmlns:a16="http://schemas.microsoft.com/office/drawing/2014/main" id="{7FF5E028-3686-C3A7-AEC7-566A0631A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44" y="3803716"/>
            <a:ext cx="2359654" cy="27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28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0F8295-816E-A69A-0FEE-33531653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Równanie Drake’a</a:t>
            </a:r>
            <a:endParaRPr lang="pl-PL" dirty="0"/>
          </a:p>
        </p:txBody>
      </p:sp>
      <p:pic>
        <p:nvPicPr>
          <p:cNvPr id="6" name="Symbol zastępczy zawartości 5" descr="Obraz zawierający tekst, zegar, zrzut ekranu, krąg&#10;&#10;Zawartość wygenerowana przez AI może być niepoprawna.">
            <a:extLst>
              <a:ext uri="{FF2B5EF4-FFF2-40B4-BE49-F238E27FC236}">
                <a16:creationId xmlns:a16="http://schemas.microsoft.com/office/drawing/2014/main" id="{F9A0C48F-4209-0400-597D-A5A33B33E91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5" y="1524990"/>
            <a:ext cx="8718157" cy="4296388"/>
          </a:xfr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EC847B5-415F-5E56-AFAC-CCAD84CD1DD1}"/>
              </a:ext>
            </a:extLst>
          </p:cNvPr>
          <p:cNvSpPr txBox="1"/>
          <p:nvPr/>
        </p:nvSpPr>
        <p:spPr>
          <a:xfrm>
            <a:off x="210475" y="5619654"/>
            <a:ext cx="99345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tx1"/>
                </a:solidFill>
              </a:rPr>
              <a:t>https://www.businessinsider.com/drake-equation-formula-alien-life-calculation-2018-7?IR=T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81ABBD4-16AF-8A19-1C5A-B293E55A3A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10D10C6-4361-C9F4-FCC7-D7E981423043}"/>
              </a:ext>
            </a:extLst>
          </p:cNvPr>
          <p:cNvSpPr txBox="1"/>
          <p:nvPr/>
        </p:nvSpPr>
        <p:spPr>
          <a:xfrm>
            <a:off x="1964602" y="5967092"/>
            <a:ext cx="827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04815" indent="-254013" eaLnBrk="1" hangingPunct="1">
              <a:spcBef>
                <a:spcPts val="373"/>
              </a:spcBef>
              <a:buClr>
                <a:schemeClr val="dk1"/>
              </a:buClr>
              <a:buSzPts val="2400"/>
              <a:buFont typeface="Archivo Narrow Medium"/>
              <a:buChar char="•"/>
              <a:defRPr sz="2400" b="1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1pPr>
            <a:lvl2pPr marL="609630" indent="-254013" eaLnBrk="1" hangingPunct="1">
              <a:spcBef>
                <a:spcPts val="320"/>
              </a:spcBef>
              <a:buClr>
                <a:schemeClr val="dk1"/>
              </a:buClr>
              <a:buSzPts val="2400"/>
              <a:buFont typeface="Archivo Narrow Medium"/>
              <a:buChar char="–"/>
              <a:defRPr sz="16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2pPr>
            <a:lvl3pPr marL="914446" indent="-254013" eaLnBrk="1" hangingPunct="1">
              <a:spcBef>
                <a:spcPts val="267"/>
              </a:spcBef>
              <a:buClr>
                <a:schemeClr val="dk1"/>
              </a:buClr>
              <a:buSzPts val="2400"/>
              <a:buFont typeface="Archivo Narrow Medium"/>
              <a:buChar char="•"/>
              <a:defRPr sz="24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3pPr>
            <a:lvl4pPr marL="1219261" indent="-254013" eaLnBrk="1" hangingPunct="1">
              <a:spcBef>
                <a:spcPts val="240"/>
              </a:spcBef>
              <a:buClr>
                <a:schemeClr val="dk1"/>
              </a:buClr>
              <a:buSzPts val="2400"/>
              <a:buFont typeface="Archivo Narrow Medium"/>
              <a:buChar char="–"/>
              <a:defRPr sz="16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4pPr>
            <a:lvl5pPr marL="1524076" indent="-254013" eaLnBrk="1" hangingPunct="1">
              <a:spcBef>
                <a:spcPts val="240"/>
              </a:spcBef>
              <a:buClr>
                <a:schemeClr val="dk1"/>
              </a:buClr>
              <a:buSzPts val="2400"/>
              <a:buFont typeface="Archivo Narrow Medium"/>
              <a:buChar char="»"/>
              <a:defRPr sz="16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5pPr>
            <a:lvl6pPr marL="1828891" indent="-254013" eaLnBrk="1" hangingPunct="1">
              <a:spcBef>
                <a:spcPts val="240"/>
              </a:spcBef>
              <a:buClr>
                <a:schemeClr val="dk1"/>
              </a:buClr>
              <a:buSzPts val="2400"/>
              <a:buFont typeface="Archivo Narrow Medium"/>
              <a:buChar char="•"/>
              <a:defRPr sz="16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6pPr>
            <a:lvl7pPr marL="2133707" indent="-254013" eaLnBrk="1" hangingPunct="1">
              <a:spcBef>
                <a:spcPts val="240"/>
              </a:spcBef>
              <a:buClr>
                <a:schemeClr val="dk1"/>
              </a:buClr>
              <a:buSzPts val="2400"/>
              <a:buFont typeface="Archivo Narrow Medium"/>
              <a:buChar char="•"/>
              <a:defRPr sz="16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7pPr>
            <a:lvl8pPr marL="2438522" indent="-254013" eaLnBrk="1" hangingPunct="1">
              <a:spcBef>
                <a:spcPts val="240"/>
              </a:spcBef>
              <a:buClr>
                <a:schemeClr val="dk1"/>
              </a:buClr>
              <a:buSzPts val="2400"/>
              <a:buFont typeface="Archivo Narrow Medium"/>
              <a:buChar char="•"/>
              <a:defRPr sz="16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8pPr>
            <a:lvl9pPr marL="2743337" indent="-254013" eaLnBrk="1" hangingPunct="1">
              <a:spcBef>
                <a:spcPts val="240"/>
              </a:spcBef>
              <a:buClr>
                <a:schemeClr val="dk1"/>
              </a:buClr>
              <a:buSzPts val="2400"/>
              <a:buFont typeface="Archivo Narrow Medium"/>
              <a:buChar char="•"/>
              <a:defRPr sz="1600">
                <a:solidFill>
                  <a:schemeClr val="dk1"/>
                </a:solidFill>
                <a:latin typeface="Archivo Narrow Medium"/>
                <a:ea typeface="Archivo Narrow Medium"/>
                <a:cs typeface="Archivo Narrow Medium"/>
                <a:sym typeface="Archivo Narrow Medium"/>
              </a:defRPr>
            </a:lvl9pPr>
          </a:lstStyle>
          <a:p>
            <a:pPr marL="50802" indent="0">
              <a:buNone/>
            </a:pPr>
            <a:r>
              <a:rPr lang="pl-PL" dirty="0"/>
              <a:t>Liczba planet           x          szansa technologicznej cywilizacji</a:t>
            </a:r>
          </a:p>
        </p:txBody>
      </p:sp>
      <p:pic>
        <p:nvPicPr>
          <p:cNvPr id="7" name="Obraz 6" descr="Obraz zawierający Ludzka twarz, ubrania, osoba, zmarszczka&#10;&#10;Zawartość wygenerowana przez AI może być niepoprawna.">
            <a:extLst>
              <a:ext uri="{FF2B5EF4-FFF2-40B4-BE49-F238E27FC236}">
                <a16:creationId xmlns:a16="http://schemas.microsoft.com/office/drawing/2014/main" id="{11B52A7F-A2BF-9BA8-BEC5-5C3C98B5A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56" y="146208"/>
            <a:ext cx="1448312" cy="162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5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48B183-128B-2D6C-2BEC-DAEB6AAD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6842778" cy="762000"/>
          </a:xfrm>
        </p:spPr>
        <p:txBody>
          <a:bodyPr>
            <a:normAutofit/>
          </a:bodyPr>
          <a:lstStyle/>
          <a:p>
            <a:r>
              <a:rPr lang="pl-PL" dirty="0"/>
              <a:t>Jak ogromny jest kosmos?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2F3E40-38B0-4A9B-1021-3C3E03094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79" y="1866283"/>
            <a:ext cx="4404998" cy="3017400"/>
          </a:xfrm>
        </p:spPr>
        <p:txBody>
          <a:bodyPr>
            <a:normAutofit/>
          </a:bodyPr>
          <a:lstStyle/>
          <a:p>
            <a:r>
              <a:rPr lang="pl-PL" sz="2400" b="1" dirty="0"/>
              <a:t>10</a:t>
            </a:r>
            <a:r>
              <a:rPr lang="pl-PL" sz="2400" b="1" baseline="30000" dirty="0"/>
              <a:t>22</a:t>
            </a:r>
            <a:r>
              <a:rPr lang="pl-PL" sz="2400" dirty="0"/>
              <a:t> gwiazd we wszechświecie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8441AB60-F0DE-1486-C59A-D847726E5B2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39976" y="1866283"/>
            <a:ext cx="3897030" cy="3017400"/>
          </a:xfrm>
        </p:spPr>
        <p:txBody>
          <a:bodyPr>
            <a:normAutofit/>
          </a:bodyPr>
          <a:lstStyle/>
          <a:p>
            <a:r>
              <a:rPr lang="pl-PL" sz="2400" b="1" dirty="0"/>
              <a:t>10</a:t>
            </a:r>
            <a:r>
              <a:rPr lang="pl-PL" sz="2400" b="1" baseline="30000" dirty="0"/>
              <a:t>22</a:t>
            </a:r>
            <a:r>
              <a:rPr lang="pl-PL" sz="2400" dirty="0"/>
              <a:t> ziaren piasku na Ziemi </a:t>
            </a:r>
          </a:p>
          <a:p>
            <a:endParaRPr lang="pl-PL" sz="2400" dirty="0"/>
          </a:p>
        </p:txBody>
      </p:sp>
      <p:pic>
        <p:nvPicPr>
          <p:cNvPr id="5" name="Obraz 4" descr="Obraz zawierający osoba, paznokieć, palec, żyła&#10;&#10;Zawartość wygenerowana przez AI może być niepoprawna.">
            <a:extLst>
              <a:ext uri="{FF2B5EF4-FFF2-40B4-BE49-F238E27FC236}">
                <a16:creationId xmlns:a16="http://schemas.microsoft.com/office/drawing/2014/main" id="{5E9BF77E-B9E8-518D-FBE3-E9D4D7F7D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86" y="2516784"/>
            <a:ext cx="2926080" cy="3657600"/>
          </a:xfrm>
          <a:prstGeom prst="rect">
            <a:avLst/>
          </a:prstGeom>
        </p:spPr>
      </p:pic>
      <p:pic>
        <p:nvPicPr>
          <p:cNvPr id="7" name="Obraz 6" descr="Obraz zawierający Wszechświat, Przestrzeń kosmiczna, miejsce parkingowe/przestrzeń, Obiekt astronomiczny&#10;&#10;Zawartość wygenerowana przez AI może być niepoprawna.">
            <a:extLst>
              <a:ext uri="{FF2B5EF4-FFF2-40B4-BE49-F238E27FC236}">
                <a16:creationId xmlns:a16="http://schemas.microsoft.com/office/drawing/2014/main" id="{A1C01C77-DAD4-BAD8-E8B9-8F935E8B2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5" y="2516784"/>
            <a:ext cx="3657600" cy="36576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C77EE7-0A8B-A948-7038-05D13486E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3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B43573-8BA2-706B-1612-FC627581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77" y="742033"/>
            <a:ext cx="7795033" cy="762000"/>
          </a:xfrm>
        </p:spPr>
        <p:txBody>
          <a:bodyPr>
            <a:normAutofit fontScale="90000"/>
          </a:bodyPr>
          <a:lstStyle/>
          <a:p>
            <a:r>
              <a:rPr lang="pl-PL" dirty="0"/>
              <a:t>Gdyby słońce było rozmiaru </a:t>
            </a:r>
            <a:br>
              <a:rPr lang="pl-PL" dirty="0"/>
            </a:br>
            <a:r>
              <a:rPr lang="pl-PL" dirty="0"/>
              <a:t>ziarnka piasku…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85861B-DEAF-DBE4-3F95-8432EA1B6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801" y="1866283"/>
            <a:ext cx="3983526" cy="3909828"/>
          </a:xfrm>
        </p:spPr>
        <p:txBody>
          <a:bodyPr>
            <a:normAutofit fontScale="92500" lnSpcReduction="10000"/>
          </a:bodyPr>
          <a:lstStyle/>
          <a:p>
            <a:r>
              <a:rPr lang="pl-PL" sz="2000" dirty="0"/>
              <a:t>Słońce – </a:t>
            </a:r>
            <a:r>
              <a:rPr lang="pl-PL" sz="2000" b="1" dirty="0"/>
              <a:t>0,5mm</a:t>
            </a:r>
          </a:p>
          <a:p>
            <a:endParaRPr lang="pl-PL" sz="2000" dirty="0"/>
          </a:p>
          <a:p>
            <a:r>
              <a:rPr lang="pl-PL" sz="2000" dirty="0"/>
              <a:t>Ziemia – pyłek </a:t>
            </a:r>
            <a:r>
              <a:rPr lang="pl-PL" sz="2000" b="1" dirty="0"/>
              <a:t>0,005 mm </a:t>
            </a:r>
            <a:br>
              <a:rPr lang="pl-PL" sz="2000" b="1" dirty="0"/>
            </a:br>
            <a:r>
              <a:rPr lang="pl-PL" sz="2000" dirty="0"/>
              <a:t>jakieś</a:t>
            </a:r>
            <a:r>
              <a:rPr lang="pl-PL" sz="2000" b="1" dirty="0"/>
              <a:t> 5cm </a:t>
            </a:r>
            <a:r>
              <a:rPr lang="pl-PL" sz="2000" dirty="0"/>
              <a:t>dalej</a:t>
            </a:r>
          </a:p>
          <a:p>
            <a:endParaRPr lang="pl-PL" sz="2000" b="1" dirty="0"/>
          </a:p>
          <a:p>
            <a:r>
              <a:rPr lang="pl-PL" sz="2000" dirty="0"/>
              <a:t>Kolejna najbliższa gwiazda,  Proxima </a:t>
            </a:r>
            <a:r>
              <a:rPr lang="pl-PL" sz="2000" dirty="0" err="1"/>
              <a:t>Centauri</a:t>
            </a:r>
            <a:r>
              <a:rPr lang="pl-PL" sz="2000" dirty="0"/>
              <a:t> </a:t>
            </a:r>
            <a:r>
              <a:rPr lang="pl-PL" sz="2000" b="1" dirty="0"/>
              <a:t>- 14km </a:t>
            </a:r>
            <a:r>
              <a:rPr lang="pl-PL" sz="2000" dirty="0"/>
              <a:t>dalej</a:t>
            </a:r>
          </a:p>
          <a:p>
            <a:endParaRPr lang="pl-PL" sz="2000" b="1" dirty="0"/>
          </a:p>
          <a:p>
            <a:r>
              <a:rPr lang="pl-PL" sz="2000" dirty="0"/>
              <a:t>"Piasku" w naszej galaktyce </a:t>
            </a:r>
            <a:r>
              <a:rPr lang="pl-PL" sz="2000" b="1" dirty="0"/>
              <a:t>10 ton </a:t>
            </a:r>
          </a:p>
          <a:p>
            <a:endParaRPr lang="pl-PL" sz="2000" b="1" dirty="0"/>
          </a:p>
          <a:p>
            <a:r>
              <a:rPr lang="pl-PL" sz="2000" dirty="0"/>
              <a:t>Rozsiane między Ziemią a Księżycem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4A676F2-1EF2-03E2-40B6-6F5E666849A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055952" y="1866283"/>
            <a:ext cx="4810988" cy="38227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770214-C29B-642A-9257-E37A933B4E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953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16DD62-E92A-6404-2B68-D8BA1961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7883926" cy="762000"/>
          </a:xfrm>
        </p:spPr>
        <p:txBody>
          <a:bodyPr>
            <a:normAutofit fontScale="90000"/>
          </a:bodyPr>
          <a:lstStyle/>
          <a:p>
            <a:r>
              <a:rPr lang="pl-PL" dirty="0"/>
              <a:t>Nie znaleźliśmy śladów obcych bo…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2923E5-D1D2-9B16-D048-4A7CDEEF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961" y="1866283"/>
            <a:ext cx="3030761" cy="3017400"/>
          </a:xfrm>
        </p:spPr>
        <p:txBody>
          <a:bodyPr>
            <a:normAutofit/>
          </a:bodyPr>
          <a:lstStyle/>
          <a:p>
            <a:r>
              <a:rPr lang="pl-PL" sz="3200" dirty="0"/>
              <a:t>Jesteśmy sami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36582A-58CD-61BA-E974-413071E0E99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58133" y="1866283"/>
            <a:ext cx="3352558" cy="3017400"/>
          </a:xfrm>
        </p:spPr>
        <p:txBody>
          <a:bodyPr>
            <a:normAutofit/>
          </a:bodyPr>
          <a:lstStyle/>
          <a:p>
            <a:r>
              <a:rPr lang="pl-PL" sz="3200" dirty="0"/>
              <a:t>Nie jesteśmy sami, ale… </a:t>
            </a:r>
          </a:p>
        </p:txBody>
      </p:sp>
      <p:pic>
        <p:nvPicPr>
          <p:cNvPr id="5" name="Symbol zastępczy zawartości 7" descr="Obraz zawierający na wolnym powietrzu, niebo, natura, konstelacja&#10;&#10;Zawartość wygenerowana przez AI może być niepoprawna.">
            <a:extLst>
              <a:ext uri="{FF2B5EF4-FFF2-40B4-BE49-F238E27FC236}">
                <a16:creationId xmlns:a16="http://schemas.microsoft.com/office/drawing/2014/main" id="{532E7908-5D1C-2334-9FAE-A4A7845A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r="10028"/>
          <a:stretch>
            <a:fillRect/>
          </a:stretch>
        </p:blipFill>
        <p:spPr>
          <a:xfrm>
            <a:off x="611137" y="3509293"/>
            <a:ext cx="3107737" cy="204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zawartości 5" descr="Obraz zawierający na wolnym powietrzu, niebo, noc, konstelacja&#10;&#10;Zawartość wygenerowana przez AI może być niepoprawna.">
            <a:extLst>
              <a:ext uri="{FF2B5EF4-FFF2-40B4-BE49-F238E27FC236}">
                <a16:creationId xmlns:a16="http://schemas.microsoft.com/office/drawing/2014/main" id="{D2F95A6F-7832-31C0-23B2-03EB0F63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7462"/>
          <a:stretch>
            <a:fillRect/>
          </a:stretch>
        </p:blipFill>
        <p:spPr>
          <a:xfrm>
            <a:off x="5302953" y="3509293"/>
            <a:ext cx="3107737" cy="20700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701E7B-2045-FF8A-DE83-82B2D8FAAD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52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BF07DC-CF7F-CB36-7F2E-EE2D5BC9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55" y="243132"/>
            <a:ext cx="8175280" cy="2057037"/>
          </a:xfrm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r>
              <a:rPr lang="en-US" sz="4800" dirty="0" err="1"/>
              <a:t>Hipoteza</a:t>
            </a:r>
            <a:r>
              <a:rPr lang="en-US" sz="4800" dirty="0"/>
              <a:t> </a:t>
            </a:r>
            <a:r>
              <a:rPr lang="en-US" sz="4800" dirty="0" err="1"/>
              <a:t>rzadkiej</a:t>
            </a:r>
            <a:r>
              <a:rPr lang="en-US" sz="4800" dirty="0"/>
              <a:t> </a:t>
            </a:r>
            <a:r>
              <a:rPr lang="en-US" sz="4800" dirty="0" err="1"/>
              <a:t>Ziemi</a:t>
            </a:r>
            <a:r>
              <a:rPr lang="pl-PL" sz="4800" dirty="0"/>
              <a:t> (Wielkiego Filtru)</a:t>
            </a:r>
            <a:endParaRPr lang="en-US" sz="4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48F0CE-D67E-9B17-5BC3-B952CDA09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139" y="2100866"/>
            <a:ext cx="8523488" cy="3171423"/>
          </a:xfrm>
        </p:spPr>
        <p:txBody>
          <a:bodyPr spcFirstLastPara="1" vert="horz" wrap="square" lIns="91440" tIns="45720" rIns="91440" bIns="45720" rtlCol="0" anchor="t" anchorCtr="0">
            <a:normAutofit/>
          </a:bodyPr>
          <a:lstStyle/>
          <a:p>
            <a:r>
              <a:rPr lang="en-US" sz="3200" dirty="0" err="1"/>
              <a:t>Jesteśmy</a:t>
            </a:r>
            <a:r>
              <a:rPr lang="en-US" sz="3200" dirty="0"/>
              <a:t> </a:t>
            </a:r>
            <a:r>
              <a:rPr lang="en-US" sz="3200" dirty="0" err="1"/>
              <a:t>sami</a:t>
            </a:r>
            <a:r>
              <a:rPr lang="en-US" sz="3200" dirty="0"/>
              <a:t> we </a:t>
            </a:r>
            <a:r>
              <a:rPr lang="en-US" sz="3200" dirty="0" err="1"/>
              <a:t>wszechświecie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Coś</a:t>
            </a:r>
            <a:r>
              <a:rPr lang="en-US" sz="3200" dirty="0"/>
              <a:t> </a:t>
            </a:r>
            <a:r>
              <a:rPr lang="pl-PL" sz="3200" dirty="0"/>
              <a:t>z równania Drake'a </a:t>
            </a:r>
            <a:r>
              <a:rPr lang="en-US" sz="3200" dirty="0" err="1"/>
              <a:t>musi</a:t>
            </a:r>
            <a:r>
              <a:rPr lang="en-US" sz="3200" dirty="0"/>
              <a:t> </a:t>
            </a:r>
            <a:r>
              <a:rPr lang="en-US" sz="3200" dirty="0" err="1"/>
              <a:t>być</a:t>
            </a:r>
            <a:r>
              <a:rPr lang="en-US" sz="3200" dirty="0"/>
              <a:t> </a:t>
            </a:r>
            <a:r>
              <a:rPr lang="en-US" sz="3200" dirty="0" err="1"/>
              <a:t>bardzo</a:t>
            </a:r>
            <a:r>
              <a:rPr lang="en-US" sz="3200" dirty="0"/>
              <a:t> </a:t>
            </a:r>
            <a:r>
              <a:rPr lang="en-US" sz="3200" dirty="0" err="1"/>
              <a:t>mało</a:t>
            </a:r>
            <a:r>
              <a:rPr lang="en-US" sz="3200" dirty="0"/>
              <a:t> </a:t>
            </a:r>
            <a:r>
              <a:rPr lang="en-US" sz="3200" dirty="0" err="1"/>
              <a:t>prawdopodobne</a:t>
            </a:r>
            <a:r>
              <a:rPr lang="en-US" sz="3200" dirty="0"/>
              <a:t> </a:t>
            </a:r>
          </a:p>
        </p:txBody>
      </p:sp>
      <p:pic>
        <p:nvPicPr>
          <p:cNvPr id="8" name="Symbol zastępczy zawartości 7" descr="Obraz zawierający na wolnym powietrzu, niebo, natura, konstelacja&#10;&#10;Zawartość wygenerowana przez AI może być niepoprawna.">
            <a:extLst>
              <a:ext uri="{FF2B5EF4-FFF2-40B4-BE49-F238E27FC236}">
                <a16:creationId xmlns:a16="http://schemas.microsoft.com/office/drawing/2014/main" id="{0791BB40-2E5A-F34A-AC22-0F57A54C11D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15" y="3686577"/>
            <a:ext cx="4997512" cy="2748780"/>
          </a:xfrm>
        </p:spPr>
      </p:pic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B2686C5-02CB-015F-DCA4-EFE10A7F81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3239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4FFC14-BA8E-A7B7-D227-FC88A215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8" y="742033"/>
            <a:ext cx="7499818" cy="762000"/>
          </a:xfrm>
        </p:spPr>
        <p:txBody>
          <a:bodyPr>
            <a:normAutofit/>
          </a:bodyPr>
          <a:lstStyle/>
          <a:p>
            <a:r>
              <a:rPr lang="pl-PL" dirty="0"/>
              <a:t>Abiogeneza (powstanie życia)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2D4A4D-44B5-159B-BDEB-577EA5F68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230" y="1866283"/>
            <a:ext cx="3467476" cy="3017400"/>
          </a:xfrm>
        </p:spPr>
        <p:txBody>
          <a:bodyPr>
            <a:normAutofit/>
          </a:bodyPr>
          <a:lstStyle/>
          <a:p>
            <a:r>
              <a:rPr lang="pl-PL" sz="2000" dirty="0"/>
              <a:t>Związki nieorganiczne -&gt; związki organiczne -&gt; </a:t>
            </a:r>
            <a:br>
              <a:rPr lang="pl-PL" sz="2000" dirty="0"/>
            </a:br>
            <a:r>
              <a:rPr lang="pl-PL" sz="2000" dirty="0"/>
              <a:t>RNA -&gt; DNA  </a:t>
            </a:r>
          </a:p>
        </p:txBody>
      </p:sp>
      <p:pic>
        <p:nvPicPr>
          <p:cNvPr id="10" name="Obraz 9" descr="Obraz zawierający tekst, linia, diagram, Wykres&#10;&#10;Zawartość wygenerowana przez AI może być niepoprawna.">
            <a:extLst>
              <a:ext uri="{FF2B5EF4-FFF2-40B4-BE49-F238E27FC236}">
                <a16:creationId xmlns:a16="http://schemas.microsoft.com/office/drawing/2014/main" id="{37078C36-82C9-B911-83C1-46CE4A4A8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0" y="4311987"/>
            <a:ext cx="4347389" cy="1917372"/>
          </a:xfrm>
          <a:prstGeom prst="rect">
            <a:avLst/>
          </a:prstGeom>
        </p:spPr>
      </p:pic>
      <p:grpSp>
        <p:nvGrpSpPr>
          <p:cNvPr id="17" name="Grupa 16">
            <a:extLst>
              <a:ext uri="{FF2B5EF4-FFF2-40B4-BE49-F238E27FC236}">
                <a16:creationId xmlns:a16="http://schemas.microsoft.com/office/drawing/2014/main" id="{33A79A5C-4DBC-A8E5-44E8-A55DA5455291}"/>
              </a:ext>
            </a:extLst>
          </p:cNvPr>
          <p:cNvGrpSpPr/>
          <p:nvPr/>
        </p:nvGrpSpPr>
        <p:grpSpPr>
          <a:xfrm>
            <a:off x="816961" y="3322622"/>
            <a:ext cx="2858745" cy="2906737"/>
            <a:chOff x="1608714" y="3019425"/>
            <a:chExt cx="3166680" cy="3695699"/>
          </a:xfrm>
          <a:solidFill>
            <a:schemeClr val="tx1"/>
          </a:solidFill>
        </p:grpSpPr>
        <p:pic>
          <p:nvPicPr>
            <p:cNvPr id="14" name="Obraz 13" descr="Obraz zawierający diagram, mapa, tekst&#10;&#10;Zawartość wygenerowana przez AI może być niepoprawna.">
              <a:extLst>
                <a:ext uri="{FF2B5EF4-FFF2-40B4-BE49-F238E27FC236}">
                  <a16:creationId xmlns:a16="http://schemas.microsoft.com/office/drawing/2014/main" id="{9F36E3E5-789B-C317-3310-6217FEB34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716" y="3019425"/>
              <a:ext cx="3166678" cy="3695699"/>
            </a:xfrm>
            <a:prstGeom prst="rect">
              <a:avLst/>
            </a:prstGeom>
            <a:grpFill/>
          </p:spPr>
        </p:pic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DF083063-8D90-4FE6-4560-691EB8E1F124}"/>
                </a:ext>
              </a:extLst>
            </p:cNvPr>
            <p:cNvSpPr/>
            <p:nvPr/>
          </p:nvSpPr>
          <p:spPr>
            <a:xfrm flipH="1">
              <a:off x="1608715" y="3019425"/>
              <a:ext cx="437745" cy="229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8211B5E-1606-A8BF-E39C-3C6CC63BF198}"/>
                </a:ext>
              </a:extLst>
            </p:cNvPr>
            <p:cNvSpPr/>
            <p:nvPr/>
          </p:nvSpPr>
          <p:spPr>
            <a:xfrm flipH="1">
              <a:off x="1608714" y="4818635"/>
              <a:ext cx="437745" cy="2296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4A051981-ED14-3A64-1AEC-002BA2142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296" y="2389632"/>
            <a:ext cx="2065055" cy="1670113"/>
          </a:xfrm>
          <a:prstGeom prst="rect">
            <a:avLst/>
          </a:prstGeom>
        </p:spPr>
      </p:pic>
      <p:pic>
        <p:nvPicPr>
          <p:cNvPr id="8" name="Symbol zastępczy zawartości 7" descr="Obraz zawierający zrzut ekranu&#10;&#10;Zawartość wygenerowana przez AI może być niepoprawna.">
            <a:extLst>
              <a:ext uri="{FF2B5EF4-FFF2-40B4-BE49-F238E27FC236}">
                <a16:creationId xmlns:a16="http://schemas.microsoft.com/office/drawing/2014/main" id="{8394785C-6926-30C1-032F-A537E62CB78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0" y="1669709"/>
            <a:ext cx="2704863" cy="1488020"/>
          </a:xfrm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E2664D-FB81-780F-D0CA-5444EF09D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7F5F-3B5E-4CC1-9447-0E08022316E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500388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and Engineering Practices for Middle School">
  <a:themeElements>
    <a:clrScheme name="Pakiet Office">
      <a:dk1>
        <a:srgbClr val="FFFDFC"/>
      </a:dk1>
      <a:lt1>
        <a:srgbClr val="0F1A38"/>
      </a:lt1>
      <a:dk2>
        <a:srgbClr val="16284C"/>
      </a:dk2>
      <a:lt2>
        <a:srgbClr val="C1FF72"/>
      </a:lt2>
      <a:accent1>
        <a:srgbClr val="5DE0E6"/>
      </a:accent1>
      <a:accent2>
        <a:srgbClr val="0097B2"/>
      </a:accent2>
      <a:accent3>
        <a:srgbClr val="777D8E"/>
      </a:accent3>
      <a:accent4>
        <a:srgbClr val="0F1A38"/>
      </a:accent4>
      <a:accent5>
        <a:srgbClr val="404F6C"/>
      </a:accent5>
      <a:accent6>
        <a:srgbClr val="FFFFFF"/>
      </a:accent6>
      <a:hlink>
        <a:srgbClr val="C1FF72"/>
      </a:hlink>
      <a:folHlink>
        <a:srgbClr val="800080"/>
      </a:folHlink>
    </a:clrScheme>
    <a:fontScheme name="Pakiet 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Science and Engineering Practices for Middle School</Template>
  <TotalTime>10920</TotalTime>
  <Words>495</Words>
  <Application>Microsoft Office PowerPoint</Application>
  <PresentationFormat>Pokaz na ekranie (4:3)</PresentationFormat>
  <Paragraphs>128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Aptos</vt:lpstr>
      <vt:lpstr>Archivo Black</vt:lpstr>
      <vt:lpstr>Archivo Narrow Medium</vt:lpstr>
      <vt:lpstr>Arial</vt:lpstr>
      <vt:lpstr>Calibri</vt:lpstr>
      <vt:lpstr>Science and Engineering Practices for Middle School</vt:lpstr>
      <vt:lpstr>Paradoks Fermiego  - dlaczego wszechświat milczy? </vt:lpstr>
      <vt:lpstr>Paradoks Fermiego</vt:lpstr>
      <vt:lpstr>SETI  (Search for Extra Terrestial Intelligence)</vt:lpstr>
      <vt:lpstr>Równanie Drake’a</vt:lpstr>
      <vt:lpstr>Jak ogromny jest kosmos? </vt:lpstr>
      <vt:lpstr>Gdyby słońce było rozmiaru  ziarnka piasku…</vt:lpstr>
      <vt:lpstr>Nie znaleźliśmy śladów obcych bo…</vt:lpstr>
      <vt:lpstr>Hipoteza rzadkiej Ziemi (Wielkiego Filtru)</vt:lpstr>
      <vt:lpstr>Abiogeneza (powstanie życia)</vt:lpstr>
      <vt:lpstr>Powstanie wielokomórkowego życia</vt:lpstr>
      <vt:lpstr>Powstanie inteligentnego życia</vt:lpstr>
      <vt:lpstr>Powstanie technologicznej cywilizacji</vt:lpstr>
      <vt:lpstr>Przetrwanie technologicznej cywilizacji</vt:lpstr>
      <vt:lpstr>A co jeżeli nie jesteśmy sami? </vt:lpstr>
      <vt:lpstr>Może są (jeszcze) bardzo daleko? </vt:lpstr>
      <vt:lpstr>Może komunikują się inaczej?</vt:lpstr>
      <vt:lpstr>Hipoteza Zoo</vt:lpstr>
      <vt:lpstr>Hipoteza Ciemnego Lasu</vt:lpstr>
      <vt:lpstr>Bonus: Hipoteza symulacji</vt:lpstr>
      <vt:lpstr>Gdzie dowiedzieć się więcej? </vt:lpstr>
      <vt:lpstr>Pytania?  Dyskusja?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Michał Bujacz I23</dc:creator>
  <cp:lastModifiedBy>Michał Bujacz I23</cp:lastModifiedBy>
  <cp:revision>11</cp:revision>
  <dcterms:created xsi:type="dcterms:W3CDTF">2025-10-13T18:16:08Z</dcterms:created>
  <dcterms:modified xsi:type="dcterms:W3CDTF">2025-11-20T16:35:24Z</dcterms:modified>
</cp:coreProperties>
</file>