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  <p:sldMasterId id="2147483734" r:id="rId2"/>
    <p:sldMasterId id="2147483735" r:id="rId3"/>
  </p:sldMasterIdLst>
  <p:notesMasterIdLst>
    <p:notesMasterId r:id="rId23"/>
  </p:notesMasterIdLst>
  <p:sldIdLst>
    <p:sldId id="275" r:id="rId4"/>
    <p:sldId id="276" r:id="rId5"/>
    <p:sldId id="311" r:id="rId6"/>
    <p:sldId id="316" r:id="rId7"/>
    <p:sldId id="315" r:id="rId8"/>
    <p:sldId id="306" r:id="rId9"/>
    <p:sldId id="301" r:id="rId10"/>
    <p:sldId id="308" r:id="rId11"/>
    <p:sldId id="302" r:id="rId12"/>
    <p:sldId id="303" r:id="rId13"/>
    <p:sldId id="305" r:id="rId14"/>
    <p:sldId id="304" r:id="rId15"/>
    <p:sldId id="318" r:id="rId16"/>
    <p:sldId id="297" r:id="rId17"/>
    <p:sldId id="314" r:id="rId18"/>
    <p:sldId id="310" r:id="rId19"/>
    <p:sldId id="312" r:id="rId20"/>
    <p:sldId id="317" r:id="rId21"/>
    <p:sldId id="309" r:id="rId22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CCECFF"/>
    <a:srgbClr val="3333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60"/>
  </p:normalViewPr>
  <p:slideViewPr>
    <p:cSldViewPr>
      <p:cViewPr varScale="1">
        <p:scale>
          <a:sx n="106" d="100"/>
          <a:sy n="106" d="100"/>
        </p:scale>
        <p:origin x="85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612B1F3E-3DB5-5D2C-0B96-74132ACE4D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0838219-E4F5-D598-D51D-3E59AF5D5FC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22EBD4A-F74F-4513-8D5A-E7CF6568D8D0}" type="datetimeFigureOut">
              <a:rPr lang="pl-PL"/>
              <a:pPr>
                <a:defRPr/>
              </a:pPr>
              <a:t>29.09.2025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CF7706E5-6639-3B8C-E567-CABCB003AF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56AF9B6C-4231-A7C7-2EF6-42EC20C44F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64C2C10-ECE5-33C3-40DB-4A1DE8A1583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079410C-6D8B-9ADE-F26D-7DAC66FA42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51D50D2-1A66-435F-B834-B17988DFD96C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77856A-49B2-9DA7-FD32-C0E67C62B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722CF53-E947-DED7-AA25-1ED32BE9E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6B2437F-1E87-17C1-105A-5649EC404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ED9D40-1EFD-470B-8013-70510D6DE93A}" type="datetimeFigureOut">
              <a:rPr lang="pl-PL"/>
              <a:pPr>
                <a:defRPr/>
              </a:pPr>
              <a:t>29.09.2025</a:t>
            </a:fld>
            <a:endParaRPr lang="en-US" alt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4DA6ACF-743C-4A91-29D1-998AF6455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44397F4-099F-6DFA-5ADF-E5A91C1B8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3FA02-E5D2-456A-86D5-66861DA428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262991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07390A-DE6B-BBB8-8705-DE1D61ADE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44447AC-8C3C-5C2A-2B61-B0F7C3EB6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1B514D7-5E53-1064-B41A-81EB2E44A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89765D-5106-464F-951F-F530994C522E}" type="datetimeFigureOut">
              <a:rPr lang="pl-PL"/>
              <a:pPr>
                <a:defRPr/>
              </a:pPr>
              <a:t>29.09.2025</a:t>
            </a:fld>
            <a:endParaRPr lang="en-US" alt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BB01C93-38EC-54F1-7945-8EDEC1C9A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315E54E-4134-31A0-EF64-6BC6DA64C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FF41C-BD51-4AFA-9302-0EC3093605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3597261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ABA579E-FD65-BEE5-4592-269410E847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11505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1ACA5DC-A203-F627-D69F-005239A343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1150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19844E0-AD61-7E02-9A67-0E4AB7A88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3C7903-BC99-4CE1-A8F0-ACD4034EAA18}" type="datetimeFigureOut">
              <a:rPr lang="pl-PL"/>
              <a:pPr>
                <a:defRPr/>
              </a:pPr>
              <a:t>29.09.2025</a:t>
            </a:fld>
            <a:endParaRPr lang="en-US" alt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77A8A1E-2F1C-FA74-12CB-447C618C0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E524D57-3D49-D6BB-03EA-CF6349A71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15156-BD97-4615-A640-134172B122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627373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A7A4E2-E208-B0AB-09B7-71001974A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0AB5578-4210-F10D-FD97-581A4835D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9585AD1-14F7-2F09-96F3-6C813D427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6DD424-E392-48DF-8AD0-BF5DFF1C2AD9}" type="datetimeFigureOut">
              <a:rPr lang="pl-PL"/>
              <a:pPr>
                <a:defRPr/>
              </a:pPr>
              <a:t>29.09.2025</a:t>
            </a:fld>
            <a:endParaRPr lang="en-US" alt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F80432C-8956-69BD-8C34-70A9EE3ED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9AAC218-AD27-FCA6-618B-4AB165B50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85508-C6AC-4B79-9339-881D0CAE66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6818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DB2051-8AED-2CE8-C2FA-5848A88E5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90610A-D34B-036E-101D-B1F58B7B4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4CDB244-24E0-8390-BE1E-F73F8A99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E02019-FF06-4D66-AD0E-A1E25BFE3F47}" type="datetimeFigureOut">
              <a:rPr lang="pl-PL"/>
              <a:pPr>
                <a:defRPr/>
              </a:pPr>
              <a:t>29.09.2025</a:t>
            </a:fld>
            <a:endParaRPr lang="en-US" alt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77546DF-1DAD-8E7D-A31B-CD30BE62B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5354B5F-1667-4AA9-7FAA-77204890E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0F211-0F0E-4599-B5AE-E644102F43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0256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1C5D2E-A71B-EA41-8B37-747DFA2C4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6B1AC7E-FC90-ED99-7EBE-3C32789B4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AFCB17C-5A93-4C9B-7885-293607910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FBF7DF-0715-4D6C-9002-C91C1A7AC727}" type="datetimeFigureOut">
              <a:rPr lang="pl-PL"/>
              <a:pPr>
                <a:defRPr/>
              </a:pPr>
              <a:t>29.09.2025</a:t>
            </a:fld>
            <a:endParaRPr lang="en-US" alt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3A79EB1-853D-0AC4-D2AF-1178BA2A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418FE74-E0EF-C8AF-3514-18BA37947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2686C-0F26-4B47-994F-2C15DB98CA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755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0F605B-E29F-A626-59AD-955F75B92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EE83DD-1AB9-B5EF-1A53-E196B6C023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8244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1E9CE96-277C-3687-9889-98FD3EB09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8244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E23CCD0-E887-BA26-462C-F5A34F3FA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8FD35F-3BDC-408B-82DF-8E9C02BE6AFC}" type="datetimeFigureOut">
              <a:rPr lang="pl-PL"/>
              <a:pPr>
                <a:defRPr/>
              </a:pPr>
              <a:t>29.09.2025</a:t>
            </a:fld>
            <a:endParaRPr lang="en-US" alt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A5C2005-9B9F-0895-6B4A-934AD985E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FE83CC3-5585-5535-180F-4725D4702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83115-D919-4721-8C37-54D1904076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955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258383-6D6D-1195-2514-340EDB954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7F14099-706E-4A19-9794-23775E1D3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0D842F6-9F0C-F9B6-761B-48BB6CA3C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4FE92C2-A5D3-037F-CC07-0A09806AF2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56CD06C-E9F5-7BDD-C4D9-601B589A67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239511B-8098-202D-6214-69557C466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461483-9A2C-4419-92E4-C21116733D21}" type="datetimeFigureOut">
              <a:rPr lang="pl-PL"/>
              <a:pPr>
                <a:defRPr/>
              </a:pPr>
              <a:t>29.09.2025</a:t>
            </a:fld>
            <a:endParaRPr lang="en-US" altLang="en-US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E567AE5-B3ED-D585-CE73-B45CC15B3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C3BAAC5-515B-9C01-2340-852F1D25A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41083-0144-4DB7-BA7A-6F348BB547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830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7814F6-55F4-06A2-0E92-FAA72610E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81479C9-3C39-9684-1033-7D739CAE7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0BDAEC-762A-4E47-9AD2-2FB61A03F361}" type="datetimeFigureOut">
              <a:rPr lang="pl-PL"/>
              <a:pPr>
                <a:defRPr/>
              </a:pPr>
              <a:t>29.09.2025</a:t>
            </a:fld>
            <a:endParaRPr lang="en-US" alt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9E6918F-83AC-7FDC-EC0B-CDFAC0375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ED51CA8-4E60-5F9F-75A7-DC0B393F9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AB28D-9419-40E3-9477-AB99FB78DB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948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F94F8EF-B93D-D68B-C006-031D3DA34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14EB65-9665-46CD-87AB-68EF5A3DC450}" type="datetimeFigureOut">
              <a:rPr lang="pl-PL"/>
              <a:pPr>
                <a:defRPr/>
              </a:pPr>
              <a:t>29.09.2025</a:t>
            </a:fld>
            <a:endParaRPr lang="en-US" altLang="en-US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878B829-40FF-9071-45FD-134F3121F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3376537-F13C-1E7C-6B64-A14FD82A3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115A4-8754-45AC-8D6B-745348278A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635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4F9C54-817D-B509-ADC1-6FCD15567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DA179F-73AF-8C1F-6DD8-73FB3EE4A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BB9E018-265C-2997-2E98-4584BCB78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79F8C1A-3ADA-5133-DE8E-1752B2E2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6CB32C-1325-43CB-A4F0-85E67D65881B}" type="datetimeFigureOut">
              <a:rPr lang="pl-PL"/>
              <a:pPr>
                <a:defRPr/>
              </a:pPr>
              <a:t>29.09.2025</a:t>
            </a:fld>
            <a:endParaRPr lang="en-US" alt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D356405-7C9D-6CE3-81F6-F34DF4DE4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96FE4D3-A7D1-8B94-83DB-2870C9902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DE978-3C0F-447F-9BF3-F90976683D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770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BB8F8E-525B-98E7-273F-9F1EC6D9A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969E92-B6FD-534E-059B-50BC35E82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293A191-0591-87C3-2CD3-2F3742681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372406-9537-4F5A-B5CF-FE9F3BB93101}" type="datetimeFigureOut">
              <a:rPr lang="pl-PL"/>
              <a:pPr>
                <a:defRPr/>
              </a:pPr>
              <a:t>29.09.2025</a:t>
            </a:fld>
            <a:endParaRPr lang="en-US" alt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5CAB2B6-223E-D178-5EA6-E769CF6A7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5C857F-816C-48B1-CD47-0B193A0AA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5838C-649C-4F82-95FE-CC2F6F53AA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540184"/>
      </p:ext>
    </p:extLst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4BFBE2-78E8-8DB2-3D86-82339C17B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7BAA6DA-6218-1C20-CC9F-306B3C2C58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373368D-84BC-FE86-7CBE-523274E6F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B708150-8286-76BF-80D4-91F03D7A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91FE75-C29D-41AD-ABD2-CCB3D651C86C}" type="datetimeFigureOut">
              <a:rPr lang="pl-PL"/>
              <a:pPr>
                <a:defRPr/>
              </a:pPr>
              <a:t>29.09.2025</a:t>
            </a:fld>
            <a:endParaRPr lang="en-US" alt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04F7D40-3A8C-E2F1-3A8F-D472EEAC8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39895FB-2C9E-065C-E60D-757833E91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C8CFE-8F7D-452B-A61B-13701CCA5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722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2D0C70-14B7-0153-70A2-62DC3DD07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61F1707-DFCA-F40E-1E3B-2F71085D9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872D64D-3178-ED30-9789-6FC7F086E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88715F-0FB8-4E6C-AE27-2DECAD80BFB1}" type="datetimeFigureOut">
              <a:rPr lang="pl-PL"/>
              <a:pPr>
                <a:defRPr/>
              </a:pPr>
              <a:t>29.09.2025</a:t>
            </a:fld>
            <a:endParaRPr lang="en-US" alt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AFC2E6D-D578-E508-44AE-F54B9DD9D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5200839-BC32-25F3-EA25-1200A6317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DCBFB-DB93-473E-8937-A88EC2BFD8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405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0FC1499-8B84-AA2A-6E54-8D0D495C47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11505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B46EC5A-A2A3-212D-878D-9052CE832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1150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93F96DE-97CF-FD58-8D95-D03B6BBF1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B93E61-E8EF-467C-BAE0-35920730083E}" type="datetimeFigureOut">
              <a:rPr lang="pl-PL"/>
              <a:pPr>
                <a:defRPr/>
              </a:pPr>
              <a:t>29.09.2025</a:t>
            </a:fld>
            <a:endParaRPr lang="en-US" alt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54183E4-031F-EBA3-B404-C0B33DA70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5A9DDFC-6E8E-3ACD-602F-BE884036F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FAE33-4567-4CEA-8FB7-C1307142D9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9473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A9AEB1-735E-5A7F-B113-FD80D9126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254736F-1DA2-E178-B855-059F36918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CEFCB94-D154-3E87-7E2A-B721F4ECE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37A920-CD10-4FC3-BA04-0D5470C6262D}" type="datetimeFigureOut">
              <a:rPr lang="pl-PL" altLang="pl-PL"/>
              <a:pPr/>
              <a:t>29.09.2025</a:t>
            </a:fld>
            <a:endParaRPr lang="pl-PL" alt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3291202-8E78-9199-DB3A-E79FE928C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C22DBFE-9AE3-FFAF-3A4F-4AAF9057D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00CEA-514C-402F-B285-AC22DA05B595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9640305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D4CEFF-914C-B423-B677-CA19CA881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06C7AD-9A6D-B3E2-1059-B083C2424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8FCAE8B-0E36-E84A-8F83-D7A32B6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D0931-ECB1-497B-B235-D060996667F9}" type="datetimeFigureOut">
              <a:rPr lang="pl-PL" altLang="pl-PL"/>
              <a:pPr/>
              <a:t>29.09.2025</a:t>
            </a:fld>
            <a:endParaRPr lang="pl-PL" alt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0E0BD7F-D629-5746-D7B4-675065D38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713A1D5-2278-A215-226A-6447EC4A8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B9397-B4A4-4D86-9023-7A4D74672511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1109485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87CAAF-EF3B-031E-5F4C-A8B5D2072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B181BD9-DA66-E083-F1F8-14D9241F5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7B6CCE1-F23F-9959-F14F-F0E875A80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A4F374-DEFA-4476-88BD-EB7B44EC33AF}" type="datetimeFigureOut">
              <a:rPr lang="pl-PL" altLang="pl-PL"/>
              <a:pPr/>
              <a:t>29.09.2025</a:t>
            </a:fld>
            <a:endParaRPr lang="pl-PL" alt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AA8A683-3929-F1C0-4CA6-E9936E3AC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CBC50F7-EE2D-9241-BA92-BC8380684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14591-F909-4B83-87E3-FB5EA4068185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0012136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E19D71-AC24-1A5B-1220-1B9AA05E8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C377EB-8456-609C-1C9B-9DDD499F57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8244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19916B9-8592-D0D8-F9F5-DF4DC38D7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8244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DA0554E-B983-6884-8E6E-6E53722EF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5CA10B-95DC-4F39-BA73-38DAD0090BE1}" type="datetimeFigureOut">
              <a:rPr lang="pl-PL" altLang="pl-PL"/>
              <a:pPr/>
              <a:t>29.09.2025</a:t>
            </a:fld>
            <a:endParaRPr lang="pl-PL" alt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AE98D55-AB86-94BB-8D6E-CCF835E6F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795BD84-3ADB-093E-9D22-C78AEED24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DF6D3-434F-4050-9794-CB5C458AA774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1303623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6E5F27-7D8D-2179-5235-21DABDF7F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C9F6CF6-969D-99E1-C108-63B288440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C2A9D6D-8AD9-8D69-FEBF-55411A359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454A8B1-2020-F325-B5F2-D373A62B31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CD489B8-141A-639E-4DE9-84FDE7DB12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9ED0716-668B-A7FE-E772-484015A5E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DF0BE3-6CE9-4E7C-A0EE-C55363DF5218}" type="datetimeFigureOut">
              <a:rPr lang="pl-PL" altLang="pl-PL"/>
              <a:pPr/>
              <a:t>29.09.2025</a:t>
            </a:fld>
            <a:endParaRPr lang="pl-PL" alt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101F939-37AF-FED4-072A-F5EFDE428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DB96ACD-A948-603B-BF19-16F8AD1F2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365AD-12BC-490D-97C9-BFFBDAE54BC0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1735732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06AA99-7BB6-0FD8-D2A6-CBB88125C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30E4305-AB1E-5646-40A5-07F3FBAFC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9782A-C9A3-4CFB-B233-1F4CFB3709CA}" type="datetimeFigureOut">
              <a:rPr lang="pl-PL" altLang="pl-PL"/>
              <a:pPr/>
              <a:t>29.09.2025</a:t>
            </a:fld>
            <a:endParaRPr lang="pl-PL" alt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92CB4B1-7C05-ECC0-A5F5-B09F46C3D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A4E7AB0-BAD8-F156-EBA9-1444330C0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F08A5-3FF5-4298-A69C-43F45989E056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62585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D25AECF-C22F-1C0D-986E-D08B43E57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F2A9EC-849D-4458-9CCE-301583693D2D}" type="datetimeFigureOut">
              <a:rPr lang="pl-PL" altLang="pl-PL"/>
              <a:pPr/>
              <a:t>29.09.2025</a:t>
            </a:fld>
            <a:endParaRPr lang="pl-PL" alt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0EFAFF8-A5BA-BB16-B3AA-B739E592D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9408BA0-90C2-60CB-EBF9-C1011705D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D85E0-B90E-4181-AAC6-6C1039BB0A31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576009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EAC714-FD01-42CE-7C8A-DAA98EA67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2643214-D3B2-F79D-C8BB-1F8CC2D6F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CF6A01A-25DA-D4FD-AB83-5A1482B33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59DA09-4AA2-4911-A085-4D1251C6CBD2}" type="datetimeFigureOut">
              <a:rPr lang="pl-PL"/>
              <a:pPr>
                <a:defRPr/>
              </a:pPr>
              <a:t>29.09.2025</a:t>
            </a:fld>
            <a:endParaRPr lang="en-US" alt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BD5D716-3ADE-EE99-F0C9-51831C684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DD2F4DE-D1F1-65BA-5A32-EF1B62727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5014F-31A3-417A-89DE-FA8CBBC54B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941459"/>
      </p:ext>
    </p:extLst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031BAF-F0BD-9978-565B-26A6774F5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04CD89-6044-5CF4-8CD2-108A7A3CF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4806B0E-AFAF-17A3-2163-6FA07CA70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8C8402D-A340-5DBD-9658-2790F85DD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2FA0E0-321B-4FD5-9357-762E7412B137}" type="datetimeFigureOut">
              <a:rPr lang="pl-PL" altLang="pl-PL"/>
              <a:pPr/>
              <a:t>29.09.2025</a:t>
            </a:fld>
            <a:endParaRPr lang="pl-PL" alt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16587A7-7828-5FC1-391C-75C8169B7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C821D15-CD66-FF88-A738-291F503CE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78DA7-A8EB-42BC-AD9A-FDFA12E3043A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5312023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9022DF-F885-4AB8-5A92-1E9856519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2757547-AEEF-A196-E49B-408750A63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7577E99-5ADF-10A7-FA76-92182EEC5D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E67404B-1DF8-F0C5-4BCE-C1E52DBBB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13CC9E-39EF-489B-A3E2-43AEE4E9360D}" type="datetimeFigureOut">
              <a:rPr lang="pl-PL" altLang="pl-PL"/>
              <a:pPr/>
              <a:t>29.09.2025</a:t>
            </a:fld>
            <a:endParaRPr lang="pl-PL" alt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12E3E1D-587A-87D5-D938-0D526F2C9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6037299-1556-F8B7-B082-5A23C55DF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A1CBF-9803-4ABF-A541-420FDC8D243B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5107899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7DA0D5-1637-89DE-C45E-C4C97F701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5169657-4CDB-AD36-757A-2975A16A25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77CD957-8B6B-C482-E6EE-824E5464E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B503C7-B563-4FA9-B14C-4EAB9269AF5A}" type="datetimeFigureOut">
              <a:rPr lang="pl-PL" altLang="pl-PL"/>
              <a:pPr/>
              <a:t>29.09.2025</a:t>
            </a:fld>
            <a:endParaRPr lang="pl-PL" alt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B79CA9A-AF05-E75F-01CD-D1598F8D2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A22B52D-7FAE-FA0E-56F6-BA6B3DD4D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D375B-E10D-42E5-9FB4-B5727E4B92FA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4180548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BD2638E1-6D51-8333-DAA8-20B2522E17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11505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5F10692-45B0-C66A-26C1-88FDD84E4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1150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304F04C-99B9-B7DC-ED70-E4C168E4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51EB59-F7C1-4F1D-B9FF-C46C181C0188}" type="datetimeFigureOut">
              <a:rPr lang="pl-PL" altLang="pl-PL"/>
              <a:pPr/>
              <a:t>29.09.2025</a:t>
            </a:fld>
            <a:endParaRPr lang="pl-PL" alt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E2058D5-825A-72AC-93C6-4587E26CF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4AFA981-97C1-B36F-D8B0-567FB9252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49EB7-B750-426E-A1AC-48BD04D2DCB2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159578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73964B-5FF4-BF7F-065F-563438F25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1237EC-E1D1-3A06-D7BF-128BD4484F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8244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E8D1E80-A5AD-EC8F-FDB1-221DB471F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8244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E2852E5-15FB-F270-859F-B66B00DD2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CAFBA7-BCCC-48F1-B899-5FED83F2C012}" type="datetimeFigureOut">
              <a:rPr lang="pl-PL"/>
              <a:pPr>
                <a:defRPr/>
              </a:pPr>
              <a:t>29.09.2025</a:t>
            </a:fld>
            <a:endParaRPr lang="en-US" alt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9CCF56F-E5C4-B3C0-9DDC-5C0ADFA50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46EBCD0-6295-9F56-E465-F83FF39C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191AC-1047-4D89-974B-CE007EAA12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5730309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9B6FE7-62FF-37FD-3398-05C743062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8E2FF00-EF3C-0E8E-5275-A13EF4E43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D0535D0-8AAB-5FF8-E252-13CA48B0B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59E9F58-FC13-B537-28AD-CC1BD5F4A3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EEA16A6-AD24-C18A-78B3-94B61290D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61C7ED4-41F4-3E1A-916F-3161D54FF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6357B2-8C2B-47E1-8D39-2BE26B8865EA}" type="datetimeFigureOut">
              <a:rPr lang="pl-PL"/>
              <a:pPr>
                <a:defRPr/>
              </a:pPr>
              <a:t>29.09.2025</a:t>
            </a:fld>
            <a:endParaRPr lang="en-US" altLang="en-US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F819E5B-83B5-1734-1BD0-87C94AC29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56556CF-81DC-406B-CC24-6CFD93164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5C50B-1441-4922-9486-CEF69A82DB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110564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E4E937-58EE-727F-3CEE-3BBD25C6D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C7AD29E-B946-F0E9-2211-0DC1C4771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7DB53D-F0E1-435D-B4F7-89FCE2CCEFD4}" type="datetimeFigureOut">
              <a:rPr lang="pl-PL"/>
              <a:pPr>
                <a:defRPr/>
              </a:pPr>
              <a:t>29.09.2025</a:t>
            </a:fld>
            <a:endParaRPr lang="en-US" alt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10BA5EB-EC84-1BE6-1AAA-1A57BB482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B847494-702B-821D-9312-1FF20DA5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D11FF-4677-4F20-8C07-C13EA5513C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567892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E4DCED9-794D-72BC-7478-C66B36EF7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8B80A9-B8D9-490D-981E-8C136CA65E8B}" type="datetimeFigureOut">
              <a:rPr lang="pl-PL"/>
              <a:pPr>
                <a:defRPr/>
              </a:pPr>
              <a:t>29.09.2025</a:t>
            </a:fld>
            <a:endParaRPr lang="en-US" altLang="en-US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1014BD84-BC9B-1D79-0134-5172992CE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458DD30-1CEB-1F30-65F5-851A9C344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24368-F668-4096-B430-3492FCC4FF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705420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9F0E57-7282-2F22-F3EC-CBAAA21E5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461835-4FA2-9E17-0559-645C856F9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3085A33-2A30-FA9F-28F2-5D6809130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936B282-4672-897F-EF8D-17610EB54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B9F3AE-2ED2-4049-94DB-3D52F0ADF19A}" type="datetimeFigureOut">
              <a:rPr lang="pl-PL"/>
              <a:pPr>
                <a:defRPr/>
              </a:pPr>
              <a:t>29.09.2025</a:t>
            </a:fld>
            <a:endParaRPr lang="en-US" alt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EBA08EA-CBDB-5EE9-801F-730A665DB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A236A47-831A-11EE-EE0A-4E974B60C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BDF9C-0F56-4119-8395-61EEA78167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6605047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848F28-D519-06B6-5DBB-23B8AED68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8F427CC-4294-82C1-9F90-5A9D25DB25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D7297AA-1F9C-21BA-4909-C43F4EE2F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EF47BC0-A6DD-A7C3-C4EB-A7377CFE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E2F893-0273-4534-93E0-F9192F223269}" type="datetimeFigureOut">
              <a:rPr lang="pl-PL"/>
              <a:pPr>
                <a:defRPr/>
              </a:pPr>
              <a:t>29.09.2025</a:t>
            </a:fld>
            <a:endParaRPr lang="en-US" alt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E40CF99-C9CE-7C3D-6923-D6E9F9FAB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EF42584-CAD9-4D05-EC29-F07D5175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7FFD2-D236-4650-9E80-97A45E3910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663110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2">
            <a:extLst>
              <a:ext uri="{FF2B5EF4-FFF2-40B4-BE49-F238E27FC236}">
                <a16:creationId xmlns:a16="http://schemas.microsoft.com/office/drawing/2014/main" id="{16A4FD1A-6264-7E5D-AE26-66D437773903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>
              <a:latin typeface="Arial" charset="0"/>
            </a:endParaRPr>
          </a:p>
        </p:txBody>
      </p:sp>
      <p:sp>
        <p:nvSpPr>
          <p:cNvPr id="10" name="Line 40">
            <a:extLst>
              <a:ext uri="{FF2B5EF4-FFF2-40B4-BE49-F238E27FC236}">
                <a16:creationId xmlns:a16="http://schemas.microsoft.com/office/drawing/2014/main" id="{C9CD8657-EF96-C76C-0774-EEAE0AD12D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>
              <a:latin typeface="Arial" charset="0"/>
            </a:endParaRPr>
          </a:p>
        </p:txBody>
      </p:sp>
      <p:pic>
        <p:nvPicPr>
          <p:cNvPr id="99332" name="Picture 2">
            <a:extLst>
              <a:ext uri="{FF2B5EF4-FFF2-40B4-BE49-F238E27FC236}">
                <a16:creationId xmlns:a16="http://schemas.microsoft.com/office/drawing/2014/main" id="{F3DA8CBA-7F0B-ECE9-81C1-8780501C2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908300"/>
            <a:ext cx="14478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3" name="Rectangle 3">
            <a:extLst>
              <a:ext uri="{FF2B5EF4-FFF2-40B4-BE49-F238E27FC236}">
                <a16:creationId xmlns:a16="http://schemas.microsoft.com/office/drawing/2014/main" id="{0AF0A0E3-FA56-8CB9-C106-EB7C31E08E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69230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Kliknij, aby edytować styl wzorca tytułu</a:t>
            </a:r>
          </a:p>
        </p:txBody>
      </p:sp>
      <p:sp>
        <p:nvSpPr>
          <p:cNvPr id="99334" name="Rectangle 4">
            <a:extLst>
              <a:ext uri="{FF2B5EF4-FFF2-40B4-BE49-F238E27FC236}">
                <a16:creationId xmlns:a16="http://schemas.microsoft.com/office/drawing/2014/main" id="{CEC90FC1-56A3-46A3-E17E-49E28CB2C8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Kliknij, aby edytować style wzorca</a:t>
            </a:r>
            <a:r>
              <a:rPr lang="pl-PL" altLang="en-US"/>
              <a:t> </a:t>
            </a:r>
            <a:r>
              <a:rPr lang="en-US" altLang="en-US"/>
              <a:t>tekstu</a:t>
            </a:r>
            <a:r>
              <a:rPr lang="pl-PL" altLang="en-US"/>
              <a:t>ddddddddd fffffffffffffffffffffffffffffffffffffffffffffff</a:t>
            </a:r>
            <a:endParaRPr lang="en-US" altLang="en-US"/>
          </a:p>
          <a:p>
            <a:pPr lvl="1"/>
            <a:r>
              <a:rPr lang="en-US" altLang="en-US"/>
              <a:t>Drugi poziom</a:t>
            </a:r>
          </a:p>
          <a:p>
            <a:pPr lvl="2"/>
            <a:r>
              <a:rPr lang="en-US" altLang="en-US"/>
              <a:t>Trzeci poziom</a:t>
            </a:r>
          </a:p>
          <a:p>
            <a:pPr lvl="3"/>
            <a:r>
              <a:rPr lang="en-US" altLang="en-US"/>
              <a:t>Czwarty poziom</a:t>
            </a:r>
          </a:p>
          <a:p>
            <a:pPr lvl="4"/>
            <a:r>
              <a:rPr lang="en-US" altLang="en-US"/>
              <a:t>Piąty poziom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83E5B1B5-E43D-F2CF-1D7F-3F82661051D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fld id="{2281C9A1-4238-4DED-B4AA-DAEEF9BEC2FE}" type="datetimeFigureOut">
              <a:rPr lang="pl-PL"/>
              <a:pPr>
                <a:defRPr/>
              </a:pPr>
              <a:t>29.09.2025</a:t>
            </a:fld>
            <a:endParaRPr lang="en-US" alt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5EC7FED-11A4-7F07-5AE3-397D3B52B60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CD1F72AD-9904-BA2D-E8C4-F17B18C6090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43FD00B5-74FA-4FB5-B3DB-CEAD3DEDCFD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>
    <p:fade thruBlk="1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algn="l" rtl="0" eaLnBrk="0" fontAlgn="t" hangingPunct="0">
        <a:spcBef>
          <a:spcPct val="20000"/>
        </a:spcBef>
        <a:spcAft>
          <a:spcPct val="0"/>
        </a:spcAft>
        <a:buClr>
          <a:srgbClr val="7C2016"/>
        </a:buClr>
        <a:buSzPct val="70000"/>
        <a:buFont typeface="Wingdings" panose="05000000000000000000" pitchFamily="2" charset="2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461963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96988" indent="-293688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8475" indent="-2921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315913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>
            <a:extLst>
              <a:ext uri="{FF2B5EF4-FFF2-40B4-BE49-F238E27FC236}">
                <a16:creationId xmlns:a16="http://schemas.microsoft.com/office/drawing/2014/main" id="{10F94BF8-1120-70AC-C5F6-C14203AA706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1725" y="115888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>
              <a:latin typeface="Arial" charset="0"/>
            </a:endParaRP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A9BC0958-86AF-0348-13CA-3A5F36B449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69230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Kliknij, aby edytować styl wzorca tytułu</a:t>
            </a:r>
          </a:p>
        </p:txBody>
      </p:sp>
      <p:sp>
        <p:nvSpPr>
          <p:cNvPr id="101380" name="Rectangle 4">
            <a:extLst>
              <a:ext uri="{FF2B5EF4-FFF2-40B4-BE49-F238E27FC236}">
                <a16:creationId xmlns:a16="http://schemas.microsoft.com/office/drawing/2014/main" id="{8EEF1E0B-1353-44AA-EE3B-BD6135121B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Kliknij, aby edytować style wzorca</a:t>
            </a:r>
            <a:r>
              <a:rPr lang="pl-PL" altLang="en-US"/>
              <a:t> </a:t>
            </a:r>
            <a:r>
              <a:rPr lang="en-US" altLang="en-US"/>
              <a:t>tekstu</a:t>
            </a:r>
            <a:r>
              <a:rPr lang="pl-PL" altLang="en-US"/>
              <a:t>ddddddddd fffffffffffffffffffffffffffffffffffffffffffffff</a:t>
            </a:r>
            <a:endParaRPr lang="en-US" altLang="en-US"/>
          </a:p>
          <a:p>
            <a:pPr lvl="1"/>
            <a:r>
              <a:rPr lang="en-US" altLang="en-US"/>
              <a:t>Drugi poziom</a:t>
            </a:r>
          </a:p>
          <a:p>
            <a:pPr lvl="2"/>
            <a:r>
              <a:rPr lang="en-US" altLang="en-US"/>
              <a:t>Trzeci poziom</a:t>
            </a:r>
          </a:p>
          <a:p>
            <a:pPr lvl="3"/>
            <a:r>
              <a:rPr lang="en-US" altLang="en-US"/>
              <a:t>Czwarty poziom</a:t>
            </a:r>
          </a:p>
          <a:p>
            <a:pPr lvl="4"/>
            <a:r>
              <a:rPr lang="en-US" altLang="en-US"/>
              <a:t>Piąty poziom</a:t>
            </a:r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F511DA35-D5C1-EBD1-D25E-DAD9A18458C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fld id="{3471BC61-C051-4B5E-8FFF-58BE63F1F525}" type="datetimeFigureOut">
              <a:rPr lang="pl-PL"/>
              <a:pPr>
                <a:defRPr/>
              </a:pPr>
              <a:t>29.09.2025</a:t>
            </a:fld>
            <a:endParaRPr lang="en-US" altLang="en-US"/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F1D4C892-25F0-3A68-80F8-82A54F5E895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E2BFC095-DCC0-EAAA-67E5-02C54BB536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B695D400-4958-4E5F-B792-CAFCD3463C4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1384" name="Picture 2">
            <a:extLst>
              <a:ext uri="{FF2B5EF4-FFF2-40B4-BE49-F238E27FC236}">
                <a16:creationId xmlns:a16="http://schemas.microsoft.com/office/drawing/2014/main" id="{1D525371-96DF-29A2-D7CE-7AA56059E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08902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algn="l" rtl="0" eaLnBrk="0" fontAlgn="t" hangingPunct="0">
        <a:spcBef>
          <a:spcPct val="20000"/>
        </a:spcBef>
        <a:spcAft>
          <a:spcPct val="0"/>
        </a:spcAft>
        <a:buClr>
          <a:srgbClr val="7C2016"/>
        </a:buClr>
        <a:buSzPct val="70000"/>
        <a:buFont typeface="Wingdings" panose="05000000000000000000" pitchFamily="2" charset="2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53975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088" indent="-293688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933575" indent="-2921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428875" indent="-315913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>
            <a:extLst>
              <a:ext uri="{FF2B5EF4-FFF2-40B4-BE49-F238E27FC236}">
                <a16:creationId xmlns:a16="http://schemas.microsoft.com/office/drawing/2014/main" id="{9E1C3A2F-3DB6-4ACB-4FA1-E1ED1FD51438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1725" y="115888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>
              <a:latin typeface="Arial" charset="0"/>
            </a:endParaRPr>
          </a:p>
        </p:txBody>
      </p:sp>
      <p:pic>
        <p:nvPicPr>
          <p:cNvPr id="102403" name="Picture 2">
            <a:extLst>
              <a:ext uri="{FF2B5EF4-FFF2-40B4-BE49-F238E27FC236}">
                <a16:creationId xmlns:a16="http://schemas.microsoft.com/office/drawing/2014/main" id="{55A46F65-64D0-1798-11F5-72BE82036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08902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4" name="Rectangle 3">
            <a:extLst>
              <a:ext uri="{FF2B5EF4-FFF2-40B4-BE49-F238E27FC236}">
                <a16:creationId xmlns:a16="http://schemas.microsoft.com/office/drawing/2014/main" id="{4C5138BD-425A-F7DE-AF21-A0223C6CDD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69230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Kliknij, aby edytować styl wzorca tytułu</a:t>
            </a:r>
          </a:p>
        </p:txBody>
      </p:sp>
      <p:sp>
        <p:nvSpPr>
          <p:cNvPr id="102405" name="Rectangle 4">
            <a:extLst>
              <a:ext uri="{FF2B5EF4-FFF2-40B4-BE49-F238E27FC236}">
                <a16:creationId xmlns:a16="http://schemas.microsoft.com/office/drawing/2014/main" id="{2C36BC4B-D73C-DD3B-82BD-9FAC149B9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/>
              <a:t>	</a:t>
            </a:r>
            <a:r>
              <a:rPr lang="en-US" altLang="en-US"/>
              <a:t>Kliknij, aby edytować style wzorca</a:t>
            </a:r>
            <a:r>
              <a:rPr lang="pl-PL" altLang="en-US"/>
              <a:t> </a:t>
            </a:r>
            <a:r>
              <a:rPr lang="en-US" altLang="en-US"/>
              <a:t>tekstu</a:t>
            </a:r>
            <a:r>
              <a:rPr lang="pl-PL" altLang="en-US"/>
              <a:t>ddddddddd fffffffffffffffffffffffffffffffffffffffffffffff</a:t>
            </a:r>
            <a:endParaRPr lang="en-US" altLang="en-US"/>
          </a:p>
          <a:p>
            <a:pPr lvl="1"/>
            <a:r>
              <a:rPr lang="en-US" altLang="en-US"/>
              <a:t>Drugi poziom</a:t>
            </a:r>
          </a:p>
          <a:p>
            <a:pPr lvl="2"/>
            <a:r>
              <a:rPr lang="en-US" altLang="en-US"/>
              <a:t>Trzeci poziom</a:t>
            </a:r>
          </a:p>
          <a:p>
            <a:pPr lvl="3"/>
            <a:r>
              <a:rPr lang="en-US" altLang="en-US"/>
              <a:t>Czwarty poziom</a:t>
            </a:r>
          </a:p>
          <a:p>
            <a:pPr lvl="4"/>
            <a:r>
              <a:rPr lang="en-US" altLang="en-US"/>
              <a:t>Piąty poziom</a:t>
            </a:r>
          </a:p>
        </p:txBody>
      </p:sp>
      <p:sp>
        <p:nvSpPr>
          <p:cNvPr id="9" name="Symbol zastępczy daty 4">
            <a:extLst>
              <a:ext uri="{FF2B5EF4-FFF2-40B4-BE49-F238E27FC236}">
                <a16:creationId xmlns:a16="http://schemas.microsoft.com/office/drawing/2014/main" id="{4649D3F1-FBCD-34BA-CA02-8F268B4FE490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72A8AFA5-39D3-44ED-8566-35464ED617F0}" type="datetimeFigureOut">
              <a:rPr lang="pl-PL" altLang="pl-PL"/>
              <a:pPr/>
              <a:t>29.09.2025</a:t>
            </a:fld>
            <a:endParaRPr lang="pl-PL" altLang="pl-PL"/>
          </a:p>
        </p:txBody>
      </p:sp>
      <p:sp>
        <p:nvSpPr>
          <p:cNvPr id="10" name="Symbol zastępczy stopki 5">
            <a:extLst>
              <a:ext uri="{FF2B5EF4-FFF2-40B4-BE49-F238E27FC236}">
                <a16:creationId xmlns:a16="http://schemas.microsoft.com/office/drawing/2014/main" id="{03AA36E8-DD12-427D-A976-9713BA0F7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pl-PL" altLang="pl-PL"/>
          </a:p>
        </p:txBody>
      </p:sp>
      <p:sp>
        <p:nvSpPr>
          <p:cNvPr id="11" name="Symbol zastępczy numeru slajdu 6">
            <a:extLst>
              <a:ext uri="{FF2B5EF4-FFF2-40B4-BE49-F238E27FC236}">
                <a16:creationId xmlns:a16="http://schemas.microsoft.com/office/drawing/2014/main" id="{D442FBCF-F561-E62A-F31C-8F38A9A36A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35A2CB4-3553-48B9-9167-25CB20224270}" type="slidenum">
              <a:rPr lang="en-US" altLang="pl-PL"/>
              <a:pPr/>
              <a:t>‹#›</a:t>
            </a:fld>
            <a:endParaRPr lang="en-US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t" hangingPunct="0">
        <a:spcBef>
          <a:spcPct val="20000"/>
        </a:spcBef>
        <a:spcAft>
          <a:spcPct val="0"/>
        </a:spcAft>
        <a:buClr>
          <a:srgbClr val="7C2016"/>
        </a:buClr>
        <a:buSzPct val="70000"/>
        <a:buFont typeface="Wingdings" panose="05000000000000000000" pitchFamily="2" charset="2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447675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77938" indent="-293688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49425" indent="-2921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44725" indent="-315913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bujaczm@p.lodz.pl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elwira.cichowlas@p.lodz.pl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4">
            <a:extLst>
              <a:ext uri="{FF2B5EF4-FFF2-40B4-BE49-F238E27FC236}">
                <a16:creationId xmlns:a16="http://schemas.microsoft.com/office/drawing/2014/main" id="{8BEE6A5C-A98E-44EB-C4CC-4788E3EE83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5288" y="333375"/>
            <a:ext cx="8229600" cy="1143000"/>
          </a:xfrm>
        </p:spPr>
        <p:txBody>
          <a:bodyPr anchor="ctr"/>
          <a:lstStyle/>
          <a:p>
            <a:pPr eaLnBrk="1" hangingPunct="1"/>
            <a:r>
              <a:rPr lang="pl-PL" altLang="pl-PL" dirty="0"/>
              <a:t>dr inż. Michał Bujacz</a:t>
            </a:r>
            <a:br>
              <a:rPr lang="pl-PL" altLang="pl-PL" dirty="0"/>
            </a:br>
            <a:r>
              <a:rPr lang="pl-PL" altLang="pl-PL" dirty="0"/>
              <a:t>(opiekun IB)</a:t>
            </a:r>
          </a:p>
        </p:txBody>
      </p:sp>
      <p:sp>
        <p:nvSpPr>
          <p:cNvPr id="3075" name="Symbol zastępczy zawartości 5">
            <a:extLst>
              <a:ext uri="{FF2B5EF4-FFF2-40B4-BE49-F238E27FC236}">
                <a16:creationId xmlns:a16="http://schemas.microsoft.com/office/drawing/2014/main" id="{FC096CF0-E098-7A45-ED37-A30C95228AA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9388" y="1600200"/>
            <a:ext cx="8507412" cy="4525963"/>
          </a:xfrm>
        </p:spPr>
        <p:txBody>
          <a:bodyPr/>
          <a:lstStyle/>
          <a:p>
            <a:pPr eaLnBrk="1" hangingPunct="1"/>
            <a:endParaRPr lang="pl-PL" altLang="pl-PL" dirty="0"/>
          </a:p>
          <a:p>
            <a:pPr eaLnBrk="1" hangingPunct="1"/>
            <a:endParaRPr lang="pl-PL" altLang="pl-PL" dirty="0"/>
          </a:p>
          <a:p>
            <a:pPr eaLnBrk="1" hangingPunct="1"/>
            <a:endParaRPr lang="pl-PL" altLang="pl-PL" dirty="0"/>
          </a:p>
          <a:p>
            <a:pPr eaLnBrk="1" hangingPunct="1"/>
            <a:endParaRPr lang="pl-PL" altLang="pl-PL" dirty="0"/>
          </a:p>
          <a:p>
            <a:pPr eaLnBrk="1" hangingPunct="1"/>
            <a:r>
              <a:rPr lang="pl-PL" altLang="pl-PL" dirty="0"/>
              <a:t>Instytut Elektroniki </a:t>
            </a:r>
          </a:p>
          <a:p>
            <a:pPr eaLnBrk="1" hangingPunct="1"/>
            <a:r>
              <a:rPr lang="pl-PL" altLang="pl-PL" dirty="0" err="1"/>
              <a:t>Lodex</a:t>
            </a:r>
            <a:r>
              <a:rPr lang="pl-PL" altLang="pl-PL" dirty="0"/>
              <a:t> </a:t>
            </a:r>
            <a:r>
              <a:rPr lang="pl-PL" altLang="pl-PL" dirty="0" err="1"/>
              <a:t>a.k.a</a:t>
            </a:r>
            <a:r>
              <a:rPr lang="pl-PL" altLang="pl-PL" dirty="0"/>
              <a:t> „Tramwaj” (B9) pok. 207</a:t>
            </a:r>
          </a:p>
          <a:p>
            <a:pPr eaLnBrk="1" hangingPunct="1"/>
            <a:r>
              <a:rPr lang="pl-PL" altLang="pl-PL" u="sng" dirty="0">
                <a:hlinkClick r:id="rId2"/>
              </a:rPr>
              <a:t>michal.bujacz@p.lodz.pl</a:t>
            </a:r>
            <a:endParaRPr lang="pl-PL" altLang="pl-PL" u="sng" dirty="0"/>
          </a:p>
          <a:p>
            <a:pPr eaLnBrk="1" hangingPunct="1"/>
            <a:r>
              <a:rPr lang="pl-PL" altLang="pl-PL" u="sng" dirty="0"/>
              <a:t>697-477-115</a:t>
            </a:r>
          </a:p>
          <a:p>
            <a:pPr eaLnBrk="1" hangingPunct="1"/>
            <a:r>
              <a:rPr lang="pl-PL" altLang="pl-PL" u="sng" dirty="0"/>
              <a:t>http://www.eletel.p.lodz.pl/bujacz</a:t>
            </a:r>
          </a:p>
        </p:txBody>
      </p:sp>
      <p:pic>
        <p:nvPicPr>
          <p:cNvPr id="3076" name="Picture 2">
            <a:extLst>
              <a:ext uri="{FF2B5EF4-FFF2-40B4-BE49-F238E27FC236}">
                <a16:creationId xmlns:a16="http://schemas.microsoft.com/office/drawing/2014/main" id="{3C5EA03E-D5B1-AF12-E7F8-98D399529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7632"/>
            <a:ext cx="2052414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3">
            <a:extLst>
              <a:ext uri="{FF2B5EF4-FFF2-40B4-BE49-F238E27FC236}">
                <a16:creationId xmlns:a16="http://schemas.microsoft.com/office/drawing/2014/main" id="{24434ED1-E7A3-C39D-875D-E0D6DF2E5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797425"/>
            <a:ext cx="2376488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>
            <a:extLst>
              <a:ext uri="{FF2B5EF4-FFF2-40B4-BE49-F238E27FC236}">
                <a16:creationId xmlns:a16="http://schemas.microsoft.com/office/drawing/2014/main" id="{AB527C24-6D6C-ED37-E074-BA446190B5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3850" y="49213"/>
            <a:ext cx="6923088" cy="1219200"/>
          </a:xfrm>
        </p:spPr>
        <p:txBody>
          <a:bodyPr anchor="ctr"/>
          <a:lstStyle/>
          <a:p>
            <a:r>
              <a:rPr lang="pl-PL" altLang="pl-PL" sz="3400"/>
              <a:t>Kiedy i ile będę musiał płacić </a:t>
            </a:r>
            <a:br>
              <a:rPr lang="pl-PL" altLang="pl-PL" sz="3400"/>
            </a:br>
            <a:r>
              <a:rPr lang="pl-PL" altLang="pl-PL" sz="3400"/>
              <a:t>za braki lub powtarzanie? </a:t>
            </a:r>
          </a:p>
        </p:txBody>
      </p:sp>
      <p:sp>
        <p:nvSpPr>
          <p:cNvPr id="8195" name="Symbol zastępczy zawartości 2">
            <a:extLst>
              <a:ext uri="{FF2B5EF4-FFF2-40B4-BE49-F238E27FC236}">
                <a16:creationId xmlns:a16="http://schemas.microsoft.com/office/drawing/2014/main" id="{78C27366-2CED-6844-A288-955BD6E6D64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3850" y="1628775"/>
            <a:ext cx="8496300" cy="4525963"/>
          </a:xfrm>
        </p:spPr>
        <p:txBody>
          <a:bodyPr/>
          <a:lstStyle/>
          <a:p>
            <a:r>
              <a:rPr lang="pl-PL" altLang="pl-PL" dirty="0"/>
              <a:t>Płacić za braki trzeba dopiero gdy „ciągną się” dłużej niż 1 semestr </a:t>
            </a:r>
          </a:p>
          <a:p>
            <a:r>
              <a:rPr lang="pl-PL" altLang="pl-PL" dirty="0"/>
              <a:t>Wyjątek stanowią laboratoria – za powtarzanie tych trzeba zawsze zapłacić </a:t>
            </a:r>
          </a:p>
          <a:p>
            <a:r>
              <a:rPr lang="pl-PL" altLang="pl-PL" dirty="0"/>
              <a:t>Jeżeli zaliczy się przedmiot w ciągu jednego semestru nie trzeba płacić za brak (czyli na koniec 1 roku, płaci się tylko za braki z 1 semestru) </a:t>
            </a:r>
          </a:p>
          <a:p>
            <a:r>
              <a:rPr lang="pl-PL" altLang="pl-PL" dirty="0"/>
              <a:t>65zł za punkt, ~500zł za semestr dyplomowy</a:t>
            </a:r>
          </a:p>
        </p:txBody>
      </p:sp>
      <p:pic>
        <p:nvPicPr>
          <p:cNvPr id="8197" name="Picture 5">
            <a:extLst>
              <a:ext uri="{FF2B5EF4-FFF2-40B4-BE49-F238E27FC236}">
                <a16:creationId xmlns:a16="http://schemas.microsoft.com/office/drawing/2014/main" id="{1943AEA0-9205-8E94-D7D0-20C726028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36525"/>
            <a:ext cx="183515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93468AA7-AE29-E6C9-D2A0-8C013B55E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693738"/>
            <a:ext cx="1725612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>
            <a:extLst>
              <a:ext uri="{FF2B5EF4-FFF2-40B4-BE49-F238E27FC236}">
                <a16:creationId xmlns:a16="http://schemas.microsoft.com/office/drawing/2014/main" id="{DC9B414B-B79E-07E1-5A13-E621D78D2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0"/>
            <a:ext cx="19208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8" name="Tytuł 1">
            <a:extLst>
              <a:ext uri="{FF2B5EF4-FFF2-40B4-BE49-F238E27FC236}">
                <a16:creationId xmlns:a16="http://schemas.microsoft.com/office/drawing/2014/main" id="{06502C51-6FFC-7A17-DC44-FC5C20226F3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pl-PL" altLang="pl-PL"/>
              <a:t>Procedury administracyjne</a:t>
            </a:r>
          </a:p>
        </p:txBody>
      </p:sp>
      <p:sp>
        <p:nvSpPr>
          <p:cNvPr id="9219" name="Symbol zastępczy zawartości 2">
            <a:extLst>
              <a:ext uri="{FF2B5EF4-FFF2-40B4-BE49-F238E27FC236}">
                <a16:creationId xmlns:a16="http://schemas.microsoft.com/office/drawing/2014/main" id="{F690F8B7-54B7-C595-15BE-985B9B317A0F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pl-PL" altLang="pl-PL" dirty="0"/>
              <a:t>W dziekanacie obowiązują prawne </a:t>
            </a:r>
            <a:br>
              <a:rPr lang="pl-PL" altLang="pl-PL" dirty="0"/>
            </a:br>
            <a:r>
              <a:rPr lang="pl-PL" altLang="pl-PL" dirty="0"/>
              <a:t>procedury administracyjne</a:t>
            </a:r>
          </a:p>
          <a:p>
            <a:endParaRPr lang="pl-PL" altLang="pl-PL" dirty="0"/>
          </a:p>
          <a:p>
            <a:r>
              <a:rPr lang="pl-PL" altLang="pl-PL" dirty="0"/>
              <a:t>Wiele formalnych procedur ma </a:t>
            </a:r>
            <a:r>
              <a:rPr lang="pl-PL" altLang="pl-PL" b="1" u="sng" dirty="0"/>
              <a:t>obowiązkowe 7-14 dni </a:t>
            </a:r>
            <a:r>
              <a:rPr lang="pl-PL" altLang="pl-PL" dirty="0"/>
              <a:t>na wgląd do dokumentów i ewentualne odwołania</a:t>
            </a:r>
          </a:p>
          <a:p>
            <a:endParaRPr lang="pl-PL" altLang="pl-PL" dirty="0"/>
          </a:p>
          <a:p>
            <a:r>
              <a:rPr lang="pl-PL" altLang="pl-PL" b="1" u="sng" dirty="0"/>
              <a:t>Niemożliwe</a:t>
            </a:r>
            <a:r>
              <a:rPr lang="pl-PL" altLang="pl-PL" dirty="0"/>
              <a:t> załatwienie wielu spraw „od ręki”</a:t>
            </a:r>
          </a:p>
          <a:p>
            <a:r>
              <a:rPr lang="pl-PL" altLang="pl-PL" dirty="0"/>
              <a:t>(np. skreślenie z listy i przeniesienie na inny kierunek lub ponowna rekrutacja)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>
            <a:extLst>
              <a:ext uri="{FF2B5EF4-FFF2-40B4-BE49-F238E27FC236}">
                <a16:creationId xmlns:a16="http://schemas.microsoft.com/office/drawing/2014/main" id="{FBAB786F-041E-EC34-3DDF-452E5F16A8A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pl-PL" altLang="pl-PL"/>
              <a:t>Kontakt z wykładowcą</a:t>
            </a:r>
          </a:p>
        </p:txBody>
      </p:sp>
      <p:sp>
        <p:nvSpPr>
          <p:cNvPr id="10243" name="Symbol zastępczy zawartości 2">
            <a:extLst>
              <a:ext uri="{FF2B5EF4-FFF2-40B4-BE49-F238E27FC236}">
                <a16:creationId xmlns:a16="http://schemas.microsoft.com/office/drawing/2014/main" id="{89FD4F69-4A8A-9758-5C35-0045B086F1EF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pl-PL" altLang="pl-PL" dirty="0"/>
              <a:t>Na/przed/po zajęciach </a:t>
            </a:r>
          </a:p>
          <a:p>
            <a:r>
              <a:rPr lang="pl-PL" altLang="pl-PL" dirty="0"/>
              <a:t>Godziny przyjęć (2 różne dni) </a:t>
            </a:r>
          </a:p>
          <a:p>
            <a:r>
              <a:rPr lang="pl-PL" altLang="pl-PL" dirty="0"/>
              <a:t>Email/</a:t>
            </a:r>
            <a:r>
              <a:rPr lang="pl-PL" altLang="pl-PL" dirty="0" err="1"/>
              <a:t>Teams</a:t>
            </a:r>
            <a:endParaRPr lang="pl-PL" altLang="pl-PL" dirty="0"/>
          </a:p>
          <a:p>
            <a:r>
              <a:rPr lang="pl-PL" altLang="pl-PL" dirty="0"/>
              <a:t>Telefon do pokoju </a:t>
            </a:r>
          </a:p>
          <a:p>
            <a:r>
              <a:rPr lang="pl-PL" altLang="pl-PL" u="sng" dirty="0"/>
              <a:t>Telefon do sekretariatu jednostki</a:t>
            </a:r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99A91EDE-008A-24C4-56B8-E60AF8B44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80"/>
          <a:stretch>
            <a:fillRect/>
          </a:stretch>
        </p:blipFill>
        <p:spPr bwMode="auto">
          <a:xfrm>
            <a:off x="1547813" y="5229225"/>
            <a:ext cx="64674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>
            <a:extLst>
              <a:ext uri="{FF2B5EF4-FFF2-40B4-BE49-F238E27FC236}">
                <a16:creationId xmlns:a16="http://schemas.microsoft.com/office/drawing/2014/main" id="{B969F0DC-5611-A4F1-964A-B58B7DA9F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37"/>
          <a:stretch>
            <a:fillRect/>
          </a:stretch>
        </p:blipFill>
        <p:spPr bwMode="auto">
          <a:xfrm>
            <a:off x="1547813" y="4937125"/>
            <a:ext cx="64801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CD55215-EB69-B88B-3D84-410CFC3DA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Biuro Osób Niepełnosprawnych (BON)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75CD2D0-F601-8D05-61CF-A27AB0BEB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Świadczenia/dodatkowe uprawnienia </a:t>
            </a:r>
          </a:p>
          <a:p>
            <a:r>
              <a:rPr lang="pl-PL" dirty="0"/>
              <a:t>Nie tylko dla "niepełnosprawnych" </a:t>
            </a:r>
          </a:p>
          <a:p>
            <a:r>
              <a:rPr lang="pl-PL" dirty="0"/>
              <a:t>Wsparcie psychologiczne i psychiatryczne</a:t>
            </a:r>
          </a:p>
          <a:p>
            <a:r>
              <a:rPr lang="pl-PL" dirty="0"/>
              <a:t>Wypożyczanie sprzętów </a:t>
            </a:r>
          </a:p>
          <a:p>
            <a:r>
              <a:rPr lang="pl-PL" dirty="0"/>
              <a:t>Zgłaszanie specjalnych </a:t>
            </a:r>
            <a:r>
              <a:rPr lang="pl-PL" dirty="0" err="1"/>
              <a:t>zapotrzebowań</a:t>
            </a:r>
            <a:r>
              <a:rPr lang="pl-PL" dirty="0"/>
              <a:t> do prowadzących</a:t>
            </a:r>
          </a:p>
          <a:p>
            <a:endParaRPr lang="pl-PL" dirty="0"/>
          </a:p>
          <a:p>
            <a:r>
              <a:rPr lang="pl-PL" u="sng" dirty="0"/>
              <a:t>bon.p.lodz.pl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FE0C7428-147F-3137-0756-59730FEA7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15A4-8754-45AC-8D6B-745348278A7D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1040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>
            <a:extLst>
              <a:ext uri="{FF2B5EF4-FFF2-40B4-BE49-F238E27FC236}">
                <a16:creationId xmlns:a16="http://schemas.microsoft.com/office/drawing/2014/main" id="{CD97A77F-9D76-A0D2-D251-A2BB6C8DAF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8313" y="115888"/>
            <a:ext cx="6923087" cy="1219200"/>
          </a:xfrm>
        </p:spPr>
        <p:txBody>
          <a:bodyPr anchor="ctr"/>
          <a:lstStyle/>
          <a:p>
            <a:pPr eaLnBrk="1" hangingPunct="1"/>
            <a:r>
              <a:rPr lang="pl-PL" altLang="pl-PL" dirty="0"/>
              <a:t>Krótkie rady od opiekuna - studia </a:t>
            </a:r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BB9F98EA-08B7-EF95-C820-0231890B08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5"/>
          <a:stretch/>
        </p:blipFill>
        <p:spPr bwMode="auto">
          <a:xfrm>
            <a:off x="5676954" y="3429000"/>
            <a:ext cx="3467046" cy="327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Symbol zastępczy zawartości 2">
            <a:extLst>
              <a:ext uri="{FF2B5EF4-FFF2-40B4-BE49-F238E27FC236}">
                <a16:creationId xmlns:a16="http://schemas.microsoft.com/office/drawing/2014/main" id="{914B2C8E-3052-A7B7-87AE-DE570BF2840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7504" y="1335088"/>
            <a:ext cx="5688633" cy="5222812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pl-PL" altLang="pl-PL" sz="2800" dirty="0"/>
              <a:t>Pracujcie systematycznie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pl-PL" altLang="pl-PL" sz="2800" dirty="0"/>
              <a:t>Przychodźcie przygotowani na laboratoria i ćwiczenia („wejściówki”)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pl-PL" altLang="pl-PL" sz="2800" dirty="0"/>
              <a:t>Korzystajcie z godzin przyjęć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pl-PL" altLang="pl-PL" sz="2800" dirty="0"/>
              <a:t>Szukajcie przyszłych promotorów i bloków obieralnych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pl-PL" altLang="pl-PL" sz="2800" dirty="0"/>
              <a:t>Nie ściągajcie!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pl-PL" altLang="pl-PL" sz="2400" u="sng" dirty="0"/>
              <a:t>https://weeia.samorzad.p.lodz.pl/info/savoir-vivre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2514AD1-0C2B-B53C-FE33-A7CA35723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Konkretne rady od starszych kolegów z IB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E6EDBCD-CFA4-8024-0E1D-49EE0CA07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875"/>
            <a:ext cx="8507288" cy="4824413"/>
          </a:xfrm>
        </p:spPr>
        <p:txBody>
          <a:bodyPr/>
          <a:lstStyle/>
          <a:p>
            <a:r>
              <a:rPr lang="pl-PL" sz="2400" dirty="0"/>
              <a:t>Matematyka, Fizyka, Chemia, Materiałoznawstwo, Ekonomia – chodzić na wykłady (listy/punkty)! </a:t>
            </a:r>
          </a:p>
          <a:p>
            <a:endParaRPr lang="pl-PL" sz="2400" dirty="0"/>
          </a:p>
          <a:p>
            <a:r>
              <a:rPr lang="pl-PL" sz="2400" dirty="0"/>
              <a:t>Chemia, Materiałoznawstwo – robią wejściówki! </a:t>
            </a:r>
          </a:p>
          <a:p>
            <a:endParaRPr lang="pl-PL" sz="2400" dirty="0"/>
          </a:p>
          <a:p>
            <a:r>
              <a:rPr lang="pl-PL" sz="2400" dirty="0"/>
              <a:t>Metrologia, BHP – można mieć notatki na egzaminie. </a:t>
            </a:r>
          </a:p>
          <a:p>
            <a:endParaRPr lang="pl-PL" sz="2400" dirty="0"/>
          </a:p>
          <a:p>
            <a:r>
              <a:rPr lang="pl-PL" sz="2400" dirty="0"/>
              <a:t>Matematyka – punkty za aktywność na ćwiczeniach</a:t>
            </a:r>
          </a:p>
          <a:p>
            <a:endParaRPr lang="pl-PL" sz="2400" dirty="0"/>
          </a:p>
          <a:p>
            <a:r>
              <a:rPr lang="pl-PL" sz="2400" dirty="0"/>
              <a:t>Raporty z Chemii, Fizyki i Metrologii są bardzo dokładnie sprawdzane!  Nie plagiatować!  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10BD839-071A-3950-0C1A-DE2A8D0ED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15A4-8754-45AC-8D6B-745348278A7D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529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361D497C-FD4D-49DC-B5B2-14F387EF5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Krótkie rady od opiekuna - koleżeńskość 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7D4A4FC-E791-729A-5DF9-A0AB086C3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pl-PL" altLang="pl-PL" dirty="0"/>
              <a:t>Stypendia i konkursy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pl-PL" altLang="pl-PL" dirty="0"/>
              <a:t>Dzielcie się informacjami i notatkami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pl-PL" altLang="pl-PL" dirty="0"/>
              <a:t>Koledzy/koleżanki ze starszych lat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pl-PL" altLang="pl-PL" dirty="0" err="1"/>
              <a:t>AZSu</a:t>
            </a:r>
            <a:r>
              <a:rPr lang="pl-PL" altLang="pl-PL" dirty="0"/>
              <a:t>, kluby i kółka studenckie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pl-PL" altLang="pl-PL" dirty="0"/>
              <a:t>Grupy na Messengerze/WhatsAppie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pl-PL" altLang="pl-PL" dirty="0"/>
              <a:t>Indeks (piwo), </a:t>
            </a:r>
            <a:r>
              <a:rPr lang="pl-PL" altLang="pl-PL" dirty="0" err="1"/>
              <a:t>Finestra</a:t>
            </a:r>
            <a:r>
              <a:rPr lang="pl-PL" altLang="pl-PL" dirty="0"/>
              <a:t> (pizza), </a:t>
            </a:r>
            <a:r>
              <a:rPr lang="pl-PL" altLang="pl-PL" dirty="0" err="1"/>
              <a:t>Serinissima</a:t>
            </a:r>
            <a:r>
              <a:rPr lang="pl-PL" altLang="pl-PL" dirty="0"/>
              <a:t> (stołówkowy obiad)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pl-PL" altLang="pl-PL" dirty="0"/>
              <a:t>Integracja!  </a:t>
            </a:r>
            <a:r>
              <a:rPr lang="pl-PL" altLang="pl-PL" dirty="0" err="1"/>
              <a:t>Fuksówka</a:t>
            </a:r>
            <a:r>
              <a:rPr lang="pl-PL" altLang="pl-PL" dirty="0"/>
              <a:t>! </a:t>
            </a:r>
          </a:p>
          <a:p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E20C2A92-8B37-2545-278F-AF1F1CE4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15A4-8754-45AC-8D6B-745348278A7D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698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7F46BB-7FB1-9B78-1C22-DE599F7D7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Przydatne linki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C5F920-2357-A66A-05CF-F3B02B035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u="sng" dirty="0">
                <a:solidFill>
                  <a:srgbClr val="0000FF"/>
                </a:solidFill>
              </a:rPr>
              <a:t>weeia.p.lodz.pl </a:t>
            </a:r>
            <a:r>
              <a:rPr lang="pl-PL" dirty="0"/>
              <a:t>– strona wydziału</a:t>
            </a:r>
          </a:p>
          <a:p>
            <a:endParaRPr lang="pl-PL" u="sng" dirty="0">
              <a:solidFill>
                <a:srgbClr val="0000FF"/>
              </a:solidFill>
            </a:endParaRPr>
          </a:p>
          <a:p>
            <a:r>
              <a:rPr lang="pl-PL" u="sng" dirty="0">
                <a:solidFill>
                  <a:srgbClr val="0000FF"/>
                </a:solidFill>
              </a:rPr>
              <a:t>edu.p.lodz.pl </a:t>
            </a:r>
            <a:r>
              <a:rPr lang="pl-PL" dirty="0"/>
              <a:t>- WIKAMP</a:t>
            </a:r>
          </a:p>
          <a:p>
            <a:r>
              <a:rPr lang="pl-PL" u="sng" dirty="0">
                <a:solidFill>
                  <a:srgbClr val="0000FF"/>
                </a:solidFill>
              </a:rPr>
              <a:t>webdziekanat.p.lodz.pl</a:t>
            </a:r>
            <a:r>
              <a:rPr lang="pl-PL" dirty="0"/>
              <a:t> - dziekanat</a:t>
            </a:r>
          </a:p>
          <a:p>
            <a:r>
              <a:rPr lang="pl-PL" u="sng" dirty="0">
                <a:solidFill>
                  <a:srgbClr val="0000FF"/>
                </a:solidFill>
              </a:rPr>
              <a:t>programy.p.lodz.pl </a:t>
            </a:r>
            <a:r>
              <a:rPr lang="pl-PL" dirty="0"/>
              <a:t>– karty przedmiotów (później ruszy sylabus)</a:t>
            </a:r>
          </a:p>
          <a:p>
            <a:endParaRPr lang="pl-PL" u="sng" dirty="0">
              <a:solidFill>
                <a:srgbClr val="0000FF"/>
              </a:solidFill>
            </a:endParaRPr>
          </a:p>
          <a:p>
            <a:r>
              <a:rPr lang="pl-PL" u="sng" dirty="0">
                <a:solidFill>
                  <a:srgbClr val="0000FF"/>
                </a:solidFill>
              </a:rPr>
              <a:t>samorzad.p.lodz.pl</a:t>
            </a:r>
            <a:r>
              <a:rPr lang="pl-PL" dirty="0"/>
              <a:t> – samorząd studencki</a:t>
            </a:r>
          </a:p>
          <a:p>
            <a:endParaRPr lang="pl-PL" u="sng" dirty="0">
              <a:solidFill>
                <a:srgbClr val="0000FF"/>
              </a:solidFill>
            </a:endParaRPr>
          </a:p>
          <a:p>
            <a:r>
              <a:rPr lang="pl-PL" u="sng" dirty="0">
                <a:solidFill>
                  <a:srgbClr val="0000FF"/>
                </a:solidFill>
              </a:rPr>
              <a:t>studocu.com </a:t>
            </a:r>
            <a:r>
              <a:rPr lang="pl-PL" dirty="0"/>
              <a:t>– nieoficjalne repozytorium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06D02BD-FBA3-165C-BB37-E0C21915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F211-0F0E-4599-B5AE-E644102F43FF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812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99D48E-3D05-7861-2BF8-40227B1E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Zarządzenie rektora o AI z 23.09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FBB032-F0CC-9E5F-93E7-F749547BF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Wykładowcy mają obowiązek poinformować czy i jak wolno Wam używać AI na ich zajęciach </a:t>
            </a:r>
          </a:p>
          <a:p>
            <a:r>
              <a:rPr lang="pl-PL" dirty="0"/>
              <a:t>Nie wolno Wam przedstawiać treści generowanej przez AI jako własnej </a:t>
            </a:r>
          </a:p>
          <a:p>
            <a:r>
              <a:rPr lang="pl-PL" dirty="0"/>
              <a:t>Trzeba jasno deklarować co w sprawozdaniach/programach było generowane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1FB4D98-BFF8-4369-962B-D55F1738F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F211-0F0E-4599-B5AE-E644102F43FF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620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ytuł 4">
            <a:extLst>
              <a:ext uri="{FF2B5EF4-FFF2-40B4-BE49-F238E27FC236}">
                <a16:creationId xmlns:a16="http://schemas.microsoft.com/office/drawing/2014/main" id="{A8BC00DA-ED47-AEE4-919D-19814F1C68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5288" y="333375"/>
            <a:ext cx="8229600" cy="1143000"/>
          </a:xfrm>
        </p:spPr>
        <p:txBody>
          <a:bodyPr anchor="ctr"/>
          <a:lstStyle/>
          <a:p>
            <a:pPr eaLnBrk="1" hangingPunct="1"/>
            <a:r>
              <a:rPr lang="pl-PL" altLang="pl-PL"/>
              <a:t>dr inż. Michał Bujacz</a:t>
            </a:r>
            <a:br>
              <a:rPr lang="pl-PL" altLang="pl-PL"/>
            </a:br>
            <a:r>
              <a:rPr lang="pl-PL" altLang="pl-PL"/>
              <a:t>opiekun EiT</a:t>
            </a:r>
          </a:p>
        </p:txBody>
      </p:sp>
      <p:sp>
        <p:nvSpPr>
          <p:cNvPr id="116739" name="Symbol zastępczy zawartości 5">
            <a:extLst>
              <a:ext uri="{FF2B5EF4-FFF2-40B4-BE49-F238E27FC236}">
                <a16:creationId xmlns:a16="http://schemas.microsoft.com/office/drawing/2014/main" id="{7B450201-67CD-A7DE-F136-5527CFCF030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9388" y="1600200"/>
            <a:ext cx="8507412" cy="4525963"/>
          </a:xfrm>
        </p:spPr>
        <p:txBody>
          <a:bodyPr/>
          <a:lstStyle/>
          <a:p>
            <a:pPr eaLnBrk="1" hangingPunct="1"/>
            <a:endParaRPr lang="pl-PL" altLang="pl-PL" dirty="0"/>
          </a:p>
          <a:p>
            <a:pPr eaLnBrk="1" hangingPunct="1"/>
            <a:endParaRPr lang="pl-PL" altLang="pl-PL" dirty="0"/>
          </a:p>
          <a:p>
            <a:pPr eaLnBrk="1" hangingPunct="1"/>
            <a:endParaRPr lang="pl-PL" altLang="pl-PL" dirty="0"/>
          </a:p>
          <a:p>
            <a:pPr eaLnBrk="1" hangingPunct="1"/>
            <a:endParaRPr lang="pl-PL" altLang="pl-PL" dirty="0"/>
          </a:p>
          <a:p>
            <a:pPr eaLnBrk="1" hangingPunct="1"/>
            <a:endParaRPr lang="pl-PL" altLang="pl-PL" dirty="0"/>
          </a:p>
          <a:p>
            <a:pPr eaLnBrk="1" hangingPunct="1"/>
            <a:r>
              <a:rPr lang="pl-PL" altLang="pl-PL" dirty="0"/>
              <a:t>Instytut Elektroniki </a:t>
            </a:r>
          </a:p>
          <a:p>
            <a:pPr eaLnBrk="1" hangingPunct="1"/>
            <a:r>
              <a:rPr lang="pl-PL" altLang="pl-PL" dirty="0" err="1"/>
              <a:t>Lodex</a:t>
            </a:r>
            <a:r>
              <a:rPr lang="pl-PL" altLang="pl-PL" dirty="0"/>
              <a:t> </a:t>
            </a:r>
            <a:r>
              <a:rPr lang="pl-PL" altLang="pl-PL" dirty="0" err="1"/>
              <a:t>a.k.a</a:t>
            </a:r>
            <a:r>
              <a:rPr lang="pl-PL" altLang="pl-PL" dirty="0"/>
              <a:t> „Tramwaj” (B9) pok. 207</a:t>
            </a:r>
          </a:p>
          <a:p>
            <a:pPr eaLnBrk="1" hangingPunct="1"/>
            <a:r>
              <a:rPr lang="pl-PL" altLang="pl-PL" u="sng" dirty="0"/>
              <a:t>bujaczm@p.lodz.pl</a:t>
            </a:r>
          </a:p>
          <a:p>
            <a:pPr eaLnBrk="1" hangingPunct="1"/>
            <a:r>
              <a:rPr lang="pl-PL" altLang="pl-PL" sz="2800" u="sng" dirty="0"/>
              <a:t>https://weeia.edu.p.lodz.pl/user/profile.php?id=176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A897235-3897-40AC-2D02-327C0E28D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1375657"/>
            <a:ext cx="4218441" cy="329794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>
            <a:extLst>
              <a:ext uri="{FF2B5EF4-FFF2-40B4-BE49-F238E27FC236}">
                <a16:creationId xmlns:a16="http://schemas.microsoft.com/office/drawing/2014/main" id="{8856FD63-5FB9-360F-EF70-202799ADFFF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pl-PL" altLang="pl-PL"/>
              <a:t>Obowiązki opiekuna roku: </a:t>
            </a:r>
          </a:p>
        </p:txBody>
      </p:sp>
      <p:sp>
        <p:nvSpPr>
          <p:cNvPr id="4099" name="Symbol zastępczy zawartości 2">
            <a:extLst>
              <a:ext uri="{FF2B5EF4-FFF2-40B4-BE49-F238E27FC236}">
                <a16:creationId xmlns:a16="http://schemas.microsoft.com/office/drawing/2014/main" id="{D4086E2C-A301-C711-261C-F6ADAF42CD9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700808"/>
            <a:ext cx="8229600" cy="4824413"/>
          </a:xfrm>
        </p:spPr>
        <p:txBody>
          <a:bodyPr/>
          <a:lstStyle/>
          <a:p>
            <a:pPr eaLnBrk="1" hangingPunct="1"/>
            <a:r>
              <a:rPr lang="pl-PL" altLang="pl-PL" dirty="0"/>
              <a:t>Ustalanie i zmiany grup dziekańskich </a:t>
            </a:r>
            <a:br>
              <a:rPr lang="pl-PL" altLang="pl-PL" dirty="0"/>
            </a:br>
            <a:endParaRPr lang="pl-PL" altLang="pl-PL" dirty="0"/>
          </a:p>
          <a:p>
            <a:pPr eaLnBrk="1" hangingPunct="1"/>
            <a:r>
              <a:rPr lang="pl-PL" altLang="pl-PL" dirty="0"/>
              <a:t>Wybór starostów grup</a:t>
            </a:r>
            <a:br>
              <a:rPr lang="pl-PL" altLang="pl-PL" dirty="0"/>
            </a:br>
            <a:endParaRPr lang="pl-PL" altLang="pl-PL" dirty="0"/>
          </a:p>
          <a:p>
            <a:pPr eaLnBrk="1" hangingPunct="1"/>
            <a:r>
              <a:rPr lang="pl-PL" altLang="pl-PL" dirty="0"/>
              <a:t>Pomoc w kontakcie z:</a:t>
            </a:r>
          </a:p>
          <a:p>
            <a:pPr lvl="1" eaLnBrk="1" hangingPunct="1"/>
            <a:r>
              <a:rPr lang="pl-PL" altLang="pl-PL" dirty="0"/>
              <a:t>wykładowcami (poprawy, terminy, skargi) </a:t>
            </a:r>
          </a:p>
          <a:p>
            <a:pPr lvl="1" eaLnBrk="1" hangingPunct="1"/>
            <a:r>
              <a:rPr lang="pl-PL" altLang="pl-PL" dirty="0"/>
              <a:t>administracją (podania, stypendia)</a:t>
            </a:r>
          </a:p>
          <a:p>
            <a:pPr lvl="1" eaLnBrk="1" hangingPunct="1"/>
            <a:r>
              <a:rPr lang="pl-PL" altLang="pl-PL" dirty="0"/>
              <a:t>dziekanem (skreślenia, urlopy, wyjazdy)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1664DE2-8B7E-4769-A219-2B79349B6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Obowiązkowa </a:t>
            </a:r>
            <a:r>
              <a:rPr lang="pl-PL" dirty="0" err="1"/>
              <a:t>papierkologia</a:t>
            </a:r>
            <a:r>
              <a:rPr lang="pl-PL" dirty="0"/>
              <a:t> w październiku 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65BB1EA-DCF0-2AA9-271D-B9528847D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12875"/>
            <a:ext cx="8435280" cy="4824413"/>
          </a:xfrm>
        </p:spPr>
        <p:txBody>
          <a:bodyPr/>
          <a:lstStyle/>
          <a:p>
            <a:pPr algn="l">
              <a:spcAft>
                <a:spcPts val="200"/>
              </a:spcAft>
            </a:pPr>
            <a:r>
              <a:rPr lang="pl-PL" sz="2400" b="0" i="0" dirty="0">
                <a:effectLst/>
                <a:latin typeface="-apple-system"/>
              </a:rPr>
              <a:t>- składanie </a:t>
            </a:r>
            <a:r>
              <a:rPr lang="pl-PL" sz="2400" b="0" i="0" u="sng" dirty="0">
                <a:effectLst/>
                <a:latin typeface="-apple-system"/>
              </a:rPr>
              <a:t>ślubowań akademickich </a:t>
            </a:r>
            <a:r>
              <a:rPr lang="pl-PL" sz="2400" b="0" i="0" dirty="0">
                <a:effectLst/>
                <a:latin typeface="-apple-system"/>
              </a:rPr>
              <a:t>(do 10.10) </a:t>
            </a:r>
          </a:p>
          <a:p>
            <a:pPr algn="l">
              <a:spcAft>
                <a:spcPts val="200"/>
              </a:spcAft>
            </a:pPr>
            <a:r>
              <a:rPr lang="pl-PL" sz="2400" b="0" i="0" dirty="0">
                <a:effectLst/>
                <a:latin typeface="-apple-system"/>
              </a:rPr>
              <a:t>- składanie </a:t>
            </a:r>
            <a:r>
              <a:rPr lang="pl-PL" sz="2400" b="0" i="0" u="sng" dirty="0">
                <a:effectLst/>
                <a:latin typeface="-apple-system"/>
              </a:rPr>
              <a:t>orzeczeń lekarskich </a:t>
            </a:r>
            <a:r>
              <a:rPr lang="pl-PL" sz="2400" b="0" i="0" dirty="0">
                <a:effectLst/>
                <a:latin typeface="-apple-system"/>
              </a:rPr>
              <a:t>– okienko 1 lub czytelny skan orzeczenia przesłany do: </a:t>
            </a:r>
            <a:r>
              <a:rPr lang="pl-PL" sz="2400" b="0" i="0" u="sng" dirty="0">
                <a:effectLst/>
                <a:latin typeface="-apple-system"/>
                <a:hlinkClick r:id="rId2"/>
              </a:rPr>
              <a:t>elwira.cichowlas@p.lodz.pl</a:t>
            </a:r>
            <a:r>
              <a:rPr lang="pl-PL" sz="2400" b="0" i="0" dirty="0">
                <a:effectLst/>
                <a:latin typeface="-apple-system"/>
              </a:rPr>
              <a:t> (do 17.10)</a:t>
            </a:r>
            <a:r>
              <a:rPr lang="pl-PL" sz="2400" b="0" i="0" u="sng" dirty="0">
                <a:effectLst/>
                <a:latin typeface="-apple-system"/>
              </a:rPr>
              <a:t> </a:t>
            </a:r>
          </a:p>
          <a:p>
            <a:pPr algn="l">
              <a:spcAft>
                <a:spcPts val="200"/>
              </a:spcAft>
            </a:pPr>
            <a:r>
              <a:rPr lang="pl-PL" sz="2400" b="0" i="0" dirty="0">
                <a:effectLst/>
                <a:latin typeface="-apple-system"/>
              </a:rPr>
              <a:t>- opłata za </a:t>
            </a:r>
            <a:r>
              <a:rPr lang="pl-PL" sz="2400" b="0" i="0" u="sng" dirty="0">
                <a:effectLst/>
                <a:latin typeface="-apple-system"/>
              </a:rPr>
              <a:t>legitymację studencką </a:t>
            </a:r>
            <a:r>
              <a:rPr lang="pl-PL" sz="2400" b="0" i="0" dirty="0">
                <a:effectLst/>
                <a:latin typeface="-apple-system"/>
              </a:rPr>
              <a:t>(22 zł) płatne do </a:t>
            </a:r>
            <a:r>
              <a:rPr lang="pl-PL" sz="2400" b="1" i="0" dirty="0">
                <a:effectLst/>
                <a:latin typeface="-apple-system"/>
              </a:rPr>
              <a:t>31.10.2023</a:t>
            </a:r>
            <a:r>
              <a:rPr lang="pl-PL" sz="2400" b="0" i="0" dirty="0">
                <a:effectLst/>
                <a:latin typeface="-apple-system"/>
              </a:rPr>
              <a:t> w portalu </a:t>
            </a:r>
            <a:r>
              <a:rPr lang="pl-PL" sz="2400" b="0" i="0" dirty="0" err="1">
                <a:effectLst/>
                <a:latin typeface="-apple-system"/>
              </a:rPr>
              <a:t>webdziekanat</a:t>
            </a:r>
            <a:r>
              <a:rPr lang="pl-PL" sz="2400" b="0" i="0" dirty="0">
                <a:effectLst/>
                <a:latin typeface="-apple-system"/>
              </a:rPr>
              <a:t> na indywidualny numer konta (</a:t>
            </a:r>
            <a:r>
              <a:rPr lang="pl-PL" sz="2400" b="0" i="0" dirty="0" err="1">
                <a:effectLst/>
                <a:latin typeface="-apple-system"/>
              </a:rPr>
              <a:t>mLegitymacja</a:t>
            </a:r>
            <a:r>
              <a:rPr lang="pl-PL" sz="2400" b="0" i="0" dirty="0">
                <a:effectLst/>
                <a:latin typeface="-apple-system"/>
              </a:rPr>
              <a:t> za darmo)</a:t>
            </a:r>
          </a:p>
          <a:p>
            <a:pPr algn="l">
              <a:spcAft>
                <a:spcPts val="200"/>
              </a:spcAft>
            </a:pPr>
            <a:r>
              <a:rPr lang="pl-PL" sz="2400" b="0" i="0" dirty="0">
                <a:effectLst/>
                <a:latin typeface="-apple-system"/>
              </a:rPr>
              <a:t>- opłata za ubezpieczenie – OC i NNW – informacja na stronie Fundacji PŁ (certyfikat płatności na email: </a:t>
            </a:r>
            <a:r>
              <a:rPr lang="pl-PL" sz="2400" b="0" i="0" dirty="0">
                <a:effectLst/>
                <a:latin typeface="-apple-system"/>
                <a:hlinkClick r:id="rId2"/>
              </a:rPr>
              <a:t>elwira.cichowlas@p.lodz.pl</a:t>
            </a:r>
            <a:r>
              <a:rPr lang="pl-PL" sz="2400" b="0" i="0" dirty="0">
                <a:effectLst/>
                <a:latin typeface="-apple-system"/>
              </a:rPr>
              <a:t>)</a:t>
            </a:r>
          </a:p>
          <a:p>
            <a:pPr>
              <a:spcAft>
                <a:spcPts val="200"/>
              </a:spcAft>
            </a:pPr>
            <a:r>
              <a:rPr lang="pl-PL" sz="2400" b="0" i="0" dirty="0">
                <a:effectLst/>
                <a:latin typeface="-apple-system"/>
              </a:rPr>
              <a:t>- Oświadczenie w </a:t>
            </a:r>
            <a:r>
              <a:rPr lang="pl-PL" sz="2400" b="0" i="0" dirty="0" err="1">
                <a:effectLst/>
                <a:latin typeface="-apple-system"/>
              </a:rPr>
              <a:t>webdziekanacie</a:t>
            </a:r>
            <a:r>
              <a:rPr lang="pl-PL" sz="2400" dirty="0">
                <a:latin typeface="-apple-system"/>
              </a:rPr>
              <a:t> (do 17.10) – zastępuje umowy</a:t>
            </a:r>
          </a:p>
          <a:p>
            <a:pPr algn="l">
              <a:spcAft>
                <a:spcPts val="200"/>
              </a:spcAft>
            </a:pPr>
            <a:endParaRPr lang="pl-PL" sz="2400" b="0" i="0" dirty="0">
              <a:effectLst/>
              <a:latin typeface="-apple-system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C5BAD32-44EE-3573-F43B-BC801559E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15A4-8754-45AC-8D6B-745348278A7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766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42C3BA-7696-83EB-5E20-CE3D285DC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Obowiązkowo do zaliczenia online: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6A9759-B693-62D1-4E8D-E1A1EC847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200" b="1" u="sng" dirty="0">
                <a:solidFill>
                  <a:srgbClr val="0000FF"/>
                </a:solidFill>
              </a:rPr>
              <a:t>edu.p.lodz.pl</a:t>
            </a:r>
          </a:p>
          <a:p>
            <a:endParaRPr lang="pl-PL" sz="3200" dirty="0"/>
          </a:p>
          <a:p>
            <a:r>
              <a:rPr lang="pl-PL" sz="3200" dirty="0"/>
              <a:t>Prawa i Obowiązki Studenta</a:t>
            </a:r>
          </a:p>
          <a:p>
            <a:r>
              <a:rPr lang="pl-PL" sz="3200" dirty="0"/>
              <a:t>Kurs biblioteczny </a:t>
            </a:r>
          </a:p>
          <a:p>
            <a:r>
              <a:rPr lang="pl-PL" sz="3200" dirty="0"/>
              <a:t>Szkolenie BHP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9219127-A1F1-24AB-02E2-0A8AFB6D4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F211-0F0E-4599-B5AE-E644102F43FF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7256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42C3BA-7696-83EB-5E20-CE3D285DC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Opcjonalnie online: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6A9759-B693-62D1-4E8D-E1A1EC847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/>
              <a:t>Opcjonalnie: Kurs wyrównawczy z matematyki </a:t>
            </a:r>
          </a:p>
          <a:p>
            <a:r>
              <a:rPr lang="pl-PL" sz="2400" dirty="0"/>
              <a:t>Wejście przez stronę wydziału. </a:t>
            </a:r>
            <a:r>
              <a:rPr lang="pl-PL" sz="2400" b="1" dirty="0">
                <a:solidFill>
                  <a:srgbClr val="0000FF"/>
                </a:solidFill>
                <a:latin typeface="-apple-system"/>
              </a:rPr>
              <a:t>https://weeia.p.lodz.pl/</a:t>
            </a:r>
          </a:p>
          <a:p>
            <a:endParaRPr lang="pl-PL" sz="2400" dirty="0"/>
          </a:p>
          <a:p>
            <a:r>
              <a:rPr lang="pl-PL" sz="2400" dirty="0"/>
              <a:t>- Ankieta "zapoznajmy się" </a:t>
            </a:r>
          </a:p>
          <a:p>
            <a:r>
              <a:rPr lang="pl-PL" sz="2400" b="1" u="sng" dirty="0">
                <a:solidFill>
                  <a:srgbClr val="0000FF"/>
                </a:solidFill>
                <a:latin typeface="-apple-system"/>
              </a:rPr>
              <a:t>weeia.p.lodz.pl </a:t>
            </a:r>
          </a:p>
          <a:p>
            <a:r>
              <a:rPr lang="pl-PL" sz="2400" dirty="0"/>
              <a:t>Sekcja "Dla Studentów" </a:t>
            </a:r>
          </a:p>
          <a:p>
            <a:r>
              <a:rPr lang="pl-PL" sz="2400" dirty="0"/>
              <a:t> 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9219127-A1F1-24AB-02E2-0A8AFB6D4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F211-0F0E-4599-B5AE-E644102F43FF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BEEF2CA-2A66-72C7-9E07-11E6CDD65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80928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305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85">
            <a:extLst>
              <a:ext uri="{FF2B5EF4-FFF2-40B4-BE49-F238E27FC236}">
                <a16:creationId xmlns:a16="http://schemas.microsoft.com/office/drawing/2014/main" id="{2973253E-20FF-97FB-F60E-31886D12A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4450"/>
            <a:ext cx="4827587" cy="173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ytuł 1">
            <a:extLst>
              <a:ext uri="{FF2B5EF4-FFF2-40B4-BE49-F238E27FC236}">
                <a16:creationId xmlns:a16="http://schemas.microsoft.com/office/drawing/2014/main" id="{0E43719C-DB27-1CF0-CA3C-7F736ADDE15E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pl-PL" altLang="pl-PL"/>
              <a:t>Szkolenie BHP </a:t>
            </a:r>
            <a:br>
              <a:rPr lang="pl-PL" altLang="pl-PL"/>
            </a:br>
            <a:r>
              <a:rPr lang="pl-PL" altLang="pl-PL"/>
              <a:t>i pierwsza pomoc</a:t>
            </a:r>
          </a:p>
        </p:txBody>
      </p:sp>
      <p:sp>
        <p:nvSpPr>
          <p:cNvPr id="5123" name="Symbol zastępczy zawartości 2">
            <a:extLst>
              <a:ext uri="{FF2B5EF4-FFF2-40B4-BE49-F238E27FC236}">
                <a16:creationId xmlns:a16="http://schemas.microsoft.com/office/drawing/2014/main" id="{81D76778-5561-07FD-C330-3798DEE5FCE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288" y="1844675"/>
            <a:ext cx="8229600" cy="4824413"/>
          </a:xfrm>
        </p:spPr>
        <p:txBody>
          <a:bodyPr/>
          <a:lstStyle/>
          <a:p>
            <a:r>
              <a:rPr lang="pl-PL" altLang="pl-PL" dirty="0"/>
              <a:t>I termin - </a:t>
            </a:r>
            <a:r>
              <a:rPr lang="pl-PL" altLang="pl-PL" b="1" dirty="0"/>
              <a:t>czwartek 3.10.2013 </a:t>
            </a:r>
          </a:p>
          <a:p>
            <a:r>
              <a:rPr lang="pl-PL" altLang="pl-PL" b="1" dirty="0"/>
              <a:t>17:00-18:00</a:t>
            </a:r>
            <a:r>
              <a:rPr lang="pl-PL" altLang="pl-PL" dirty="0"/>
              <a:t>, Aula E1</a:t>
            </a:r>
          </a:p>
          <a:p>
            <a:r>
              <a:rPr lang="pl-PL" altLang="pl-PL" sz="2600" i="1" dirty="0"/>
              <a:t>(zaraz po wykładzie z Metodyki Studiowania i Autoprezentacji)</a:t>
            </a:r>
          </a:p>
          <a:p>
            <a:r>
              <a:rPr lang="pl-PL" altLang="pl-PL" dirty="0"/>
              <a:t>II termin – </a:t>
            </a:r>
            <a:r>
              <a:rPr lang="pl-PL" altLang="pl-PL" b="1" dirty="0"/>
              <a:t>czwartek</a:t>
            </a:r>
            <a:r>
              <a:rPr lang="pl-PL" altLang="pl-PL" dirty="0"/>
              <a:t> </a:t>
            </a:r>
            <a:r>
              <a:rPr lang="pl-PL" altLang="pl-PL" b="1" dirty="0"/>
              <a:t>10.10.2013 </a:t>
            </a:r>
          </a:p>
          <a:p>
            <a:r>
              <a:rPr lang="pl-PL" altLang="pl-PL" b="1" dirty="0"/>
              <a:t>17:00-18:00</a:t>
            </a:r>
            <a:r>
              <a:rPr lang="pl-PL" altLang="pl-PL" dirty="0"/>
              <a:t>, Aula E1</a:t>
            </a:r>
          </a:p>
          <a:p>
            <a:r>
              <a:rPr lang="pl-PL" altLang="pl-PL" dirty="0"/>
              <a:t>Indywidualnie na godzinach przyjęć </a:t>
            </a:r>
            <a:br>
              <a:rPr lang="pl-PL" altLang="pl-PL" dirty="0"/>
            </a:br>
            <a:r>
              <a:rPr lang="pl-PL" altLang="pl-PL" b="1" dirty="0"/>
              <a:t>(środa i czwartek, 10:00-11:00) </a:t>
            </a:r>
          </a:p>
          <a:p>
            <a:r>
              <a:rPr lang="pl-PL" altLang="pl-PL" u="sng" dirty="0"/>
              <a:t>Obowiązkowe do końca października! </a:t>
            </a:r>
          </a:p>
          <a:p>
            <a:endParaRPr lang="pl-PL" altLang="pl-PL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>
            <a:extLst>
              <a:ext uri="{FF2B5EF4-FFF2-40B4-BE49-F238E27FC236}">
                <a16:creationId xmlns:a16="http://schemas.microsoft.com/office/drawing/2014/main" id="{567F0BF0-92FD-07A9-3086-B86EED38A86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pl-PL" altLang="pl-PL"/>
              <a:t>Częste problemy/pytania</a:t>
            </a:r>
          </a:p>
        </p:txBody>
      </p:sp>
      <p:sp>
        <p:nvSpPr>
          <p:cNvPr id="6147" name="Symbol zastępczy zawartości 2">
            <a:extLst>
              <a:ext uri="{FF2B5EF4-FFF2-40B4-BE49-F238E27FC236}">
                <a16:creationId xmlns:a16="http://schemas.microsoft.com/office/drawing/2014/main" id="{B2197563-9F9C-8B73-DB4C-77020F8FEF0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313" y="1412875"/>
            <a:ext cx="8229600" cy="4824413"/>
          </a:xfrm>
        </p:spPr>
        <p:txBody>
          <a:bodyPr/>
          <a:lstStyle/>
          <a:p>
            <a:r>
              <a:rPr lang="pl-PL" altLang="pl-PL" dirty="0"/>
              <a:t>Czy mogę przenieść się do innej grupy? </a:t>
            </a:r>
          </a:p>
          <a:p>
            <a:endParaRPr lang="pl-PL" altLang="pl-PL" dirty="0"/>
          </a:p>
          <a:p>
            <a:r>
              <a:rPr lang="pl-PL" altLang="pl-PL" dirty="0"/>
              <a:t>Kiedy pisać podanie do dziekana?</a:t>
            </a:r>
          </a:p>
          <a:p>
            <a:endParaRPr lang="pl-PL" altLang="pl-PL" dirty="0"/>
          </a:p>
          <a:p>
            <a:r>
              <a:rPr lang="pl-PL" altLang="pl-PL" dirty="0"/>
              <a:t>Kiedy i ile będę musiał płacić za braki? </a:t>
            </a:r>
          </a:p>
          <a:p>
            <a:endParaRPr lang="pl-PL" altLang="pl-PL" dirty="0"/>
          </a:p>
          <a:p>
            <a:r>
              <a:rPr lang="pl-PL" altLang="pl-PL" dirty="0"/>
              <a:t>Wykładowca nie odpisuje na email / nie ma go na godzinach przyjęć, co robić?  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32AB9657-6D11-690F-008D-1E5CC4365D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Podziały grup</a:t>
            </a: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41803B31-6744-6DB6-D97F-FE8467E7BF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altLang="pl-PL" sz="2600" dirty="0"/>
              <a:t>Grupy dziekańskie - 30 osób. </a:t>
            </a:r>
          </a:p>
          <a:p>
            <a:pPr>
              <a:lnSpc>
                <a:spcPct val="90000"/>
              </a:lnSpc>
            </a:pPr>
            <a:endParaRPr lang="pl-PL" altLang="pl-PL" sz="2600" dirty="0"/>
          </a:p>
          <a:p>
            <a:pPr>
              <a:lnSpc>
                <a:spcPct val="90000"/>
              </a:lnSpc>
            </a:pPr>
            <a:r>
              <a:rPr lang="pl-PL" altLang="pl-PL" sz="2600" dirty="0"/>
              <a:t>Grupy laboratoryjne – max 15 osób. </a:t>
            </a:r>
          </a:p>
          <a:p>
            <a:pPr>
              <a:lnSpc>
                <a:spcPct val="90000"/>
              </a:lnSpc>
            </a:pPr>
            <a:r>
              <a:rPr lang="pl-PL" altLang="pl-PL" sz="2600" dirty="0"/>
              <a:t>Możliwa zmiana jeżeli jest wolne miejsce lub chętny do zamiany. </a:t>
            </a:r>
          </a:p>
          <a:p>
            <a:pPr>
              <a:lnSpc>
                <a:spcPct val="90000"/>
              </a:lnSpc>
            </a:pPr>
            <a:br>
              <a:rPr lang="pl-PL" altLang="pl-PL" sz="2600" dirty="0"/>
            </a:br>
            <a:r>
              <a:rPr lang="pl-PL" altLang="pl-PL" sz="2600" dirty="0"/>
              <a:t>Za zgodą prowadzącego możecie chodzić na pojedyncze zajęcia z inną grupą bez formalnego przenoszenia się. (np. </a:t>
            </a:r>
            <a:r>
              <a:rPr lang="pl-PL" altLang="pl-PL" sz="2600" dirty="0" err="1"/>
              <a:t>Tech.Inf</a:t>
            </a:r>
            <a:r>
              <a:rPr lang="pl-PL" altLang="pl-PL" sz="2600" dirty="0"/>
              <a:t> do około 20 osób)</a:t>
            </a:r>
          </a:p>
          <a:p>
            <a:pPr>
              <a:lnSpc>
                <a:spcPct val="90000"/>
              </a:lnSpc>
            </a:pPr>
            <a:endParaRPr lang="pl-PL" altLang="pl-PL" sz="2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>
            <a:extLst>
              <a:ext uri="{FF2B5EF4-FFF2-40B4-BE49-F238E27FC236}">
                <a16:creationId xmlns:a16="http://schemas.microsoft.com/office/drawing/2014/main" id="{1360B95B-867D-051F-AEDB-9DA430180C9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pl-PL" altLang="pl-PL" sz="3500"/>
              <a:t>Kiedy pisać podanie do dziekana? </a:t>
            </a:r>
            <a:endParaRPr lang="pl-PL" altLang="pl-PL"/>
          </a:p>
        </p:txBody>
      </p:sp>
      <p:sp>
        <p:nvSpPr>
          <p:cNvPr id="7171" name="Symbol zastępczy zawartości 2">
            <a:extLst>
              <a:ext uri="{FF2B5EF4-FFF2-40B4-BE49-F238E27FC236}">
                <a16:creationId xmlns:a16="http://schemas.microsoft.com/office/drawing/2014/main" id="{A710DAD0-90BE-EEE9-BA83-9E270DF18543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pl-PL" altLang="pl-PL" dirty="0"/>
              <a:t>Braki </a:t>
            </a:r>
            <a:r>
              <a:rPr lang="pl-PL" altLang="pl-PL" u="sng" dirty="0"/>
              <a:t>powyżej</a:t>
            </a:r>
            <a:r>
              <a:rPr lang="pl-PL" altLang="pl-PL" dirty="0"/>
              <a:t> ~15 punktów (rejestracja warunkowa lub powtarzanie roku)</a:t>
            </a:r>
          </a:p>
          <a:p>
            <a:r>
              <a:rPr lang="pl-PL" altLang="pl-PL" dirty="0"/>
              <a:t>Przeniesienia/skreślenia </a:t>
            </a:r>
          </a:p>
          <a:p>
            <a:r>
              <a:rPr lang="pl-PL" altLang="pl-PL" dirty="0"/>
              <a:t>Wszelkie sprawy finansowe (umorzenie/odroczenie/podział na raty)</a:t>
            </a:r>
          </a:p>
          <a:p>
            <a:r>
              <a:rPr lang="pl-PL" altLang="pl-PL" b="1" u="sng" dirty="0"/>
              <a:t>Nie trzeba pisać podań przy automatycznej rejestracji warunkowej (braki poniżej ~15 punktów ECTS)</a:t>
            </a:r>
          </a:p>
          <a:p>
            <a:r>
              <a:rPr lang="pl-PL" altLang="pl-PL" b="1" u="sng" dirty="0"/>
              <a:t>Nie można powtarzać 1 roku!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1_ife">
  <a:themeElements>
    <a:clrScheme name="1_ife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1_if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ife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fe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fe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fe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fe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fe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fe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fe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fe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fe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fe">
  <a:themeElements>
    <a:clrScheme name="ife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if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ife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fe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fe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fe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fe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fe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fe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fe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fe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fe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ife">
  <a:themeElements>
    <a:clrScheme name="2_ife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2_if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ife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fe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fe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fe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fe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fe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fe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fe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fe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fe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1694</TotalTime>
  <Words>960</Words>
  <Application>Microsoft Office PowerPoint</Application>
  <PresentationFormat>Pokaz na ekranie (4:3)</PresentationFormat>
  <Paragraphs>148</Paragraphs>
  <Slides>19</Slides>
  <Notes>0</Notes>
  <HiddenSlides>1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19</vt:i4>
      </vt:variant>
    </vt:vector>
  </HeadingPairs>
  <TitlesOfParts>
    <vt:vector size="26" baseType="lpstr">
      <vt:lpstr>-apple-system</vt:lpstr>
      <vt:lpstr>Arial</vt:lpstr>
      <vt:lpstr>Calibri</vt:lpstr>
      <vt:lpstr>Wingdings</vt:lpstr>
      <vt:lpstr>1_ife</vt:lpstr>
      <vt:lpstr>ife</vt:lpstr>
      <vt:lpstr>2_ife</vt:lpstr>
      <vt:lpstr>dr inż. Michał Bujacz (opiekun IB)</vt:lpstr>
      <vt:lpstr>Obowiązki opiekuna roku: </vt:lpstr>
      <vt:lpstr>Obowiązkowa papierkologia w październiku </vt:lpstr>
      <vt:lpstr>Obowiązkowo do zaliczenia online: </vt:lpstr>
      <vt:lpstr>Opcjonalnie online: </vt:lpstr>
      <vt:lpstr>Szkolenie BHP  i pierwsza pomoc</vt:lpstr>
      <vt:lpstr>Częste problemy/pytania</vt:lpstr>
      <vt:lpstr>Podziały grup</vt:lpstr>
      <vt:lpstr>Kiedy pisać podanie do dziekana? </vt:lpstr>
      <vt:lpstr>Kiedy i ile będę musiał płacić  za braki lub powtarzanie? </vt:lpstr>
      <vt:lpstr>Procedury administracyjne</vt:lpstr>
      <vt:lpstr>Kontakt z wykładowcą</vt:lpstr>
      <vt:lpstr>Biuro Osób Niepełnosprawnych (BON)</vt:lpstr>
      <vt:lpstr>Krótkie rady od opiekuna - studia </vt:lpstr>
      <vt:lpstr>Konkretne rady od starszych kolegów z IB</vt:lpstr>
      <vt:lpstr>Krótkie rady od opiekuna - koleżeńskość </vt:lpstr>
      <vt:lpstr>Przydatne linki</vt:lpstr>
      <vt:lpstr>Zarządzenie rektora o AI z 23.09</vt:lpstr>
      <vt:lpstr>dr inż. Michał Bujacz opiekun EiT</vt:lpstr>
    </vt:vector>
  </TitlesOfParts>
  <Company>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x</dc:creator>
  <cp:lastModifiedBy>Michał Bujacz I23</cp:lastModifiedBy>
  <cp:revision>92</cp:revision>
  <dcterms:created xsi:type="dcterms:W3CDTF">2007-04-16T20:04:13Z</dcterms:created>
  <dcterms:modified xsi:type="dcterms:W3CDTF">2025-09-29T19:40:12Z</dcterms:modified>
</cp:coreProperties>
</file>